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90" r:id="rId3"/>
    <p:sldId id="257" r:id="rId4"/>
    <p:sldId id="291" r:id="rId5"/>
    <p:sldId id="292" r:id="rId6"/>
    <p:sldId id="258" r:id="rId7"/>
    <p:sldId id="259" r:id="rId8"/>
    <p:sldId id="283" r:id="rId9"/>
    <p:sldId id="284" r:id="rId10"/>
    <p:sldId id="285" r:id="rId11"/>
    <p:sldId id="286" r:id="rId12"/>
    <p:sldId id="288" r:id="rId13"/>
    <p:sldId id="289" r:id="rId14"/>
    <p:sldId id="279" r:id="rId15"/>
    <p:sldId id="280" r:id="rId16"/>
    <p:sldId id="281" r:id="rId17"/>
    <p:sldId id="264" r:id="rId18"/>
    <p:sldId id="267" r:id="rId19"/>
    <p:sldId id="268" r:id="rId20"/>
    <p:sldId id="270" r:id="rId21"/>
    <p:sldId id="271" r:id="rId22"/>
    <p:sldId id="277" r:id="rId23"/>
    <p:sldId id="282" r:id="rId24"/>
    <p:sldId id="278" r:id="rId25"/>
    <p:sldId id="293" r:id="rId26"/>
    <p:sldId id="274" r:id="rId27"/>
    <p:sldId id="276"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71" autoAdjust="0"/>
  </p:normalViewPr>
  <p:slideViewPr>
    <p:cSldViewPr>
      <p:cViewPr>
        <p:scale>
          <a:sx n="84" d="100"/>
          <a:sy n="84" d="100"/>
        </p:scale>
        <p:origin x="-960" y="636"/>
      </p:cViewPr>
      <p:guideLst>
        <p:guide orient="horz" pos="2160"/>
        <p:guide pos="2880"/>
      </p:guideLst>
    </p:cSldViewPr>
  </p:slideViewPr>
  <p:outlineViewPr>
    <p:cViewPr>
      <p:scale>
        <a:sx n="33" d="100"/>
        <a:sy n="33" d="100"/>
      </p:scale>
      <p:origin x="0" y="1562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Excel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ru-RU" sz="3200" dirty="0" smtClean="0"/>
              <a:t>Домашнее задание или общение с друзьями?</a:t>
            </a:r>
            <a:endParaRPr lang="ru-RU" sz="3200" dirty="0"/>
          </a:p>
        </c:rich>
      </c:tx>
      <c:layout/>
      <c:overlay val="0"/>
      <c:spPr>
        <a:noFill/>
        <a:ln>
          <a:noFill/>
        </a:ln>
        <a:effectLst/>
      </c:spPr>
    </c:title>
    <c:autoTitleDeleted val="0"/>
    <c:view3D>
      <c:rotX val="5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0374209038220623E-3"/>
          <c:y val="0.22338205053973825"/>
          <c:w val="0.72779810071646489"/>
          <c:h val="0.75791902297372926"/>
        </c:manualLayout>
      </c:layout>
      <c:pie3DChart>
        <c:varyColors val="1"/>
        <c:ser>
          <c:idx val="0"/>
          <c:order val="0"/>
          <c:tx>
            <c:strRef>
              <c:f>Лист1!$B$1</c:f>
              <c:strCache>
                <c:ptCount val="1"/>
                <c:pt idx="0">
                  <c:v>Продажи</c:v>
                </c:pt>
              </c:strCache>
            </c:strRef>
          </c:tx>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Pt>
            <c:idx val="2"/>
            <c:bubble3D val="0"/>
            <c:spPr>
              <a:solidFill>
                <a:schemeClr val="accent3"/>
              </a:solidFill>
              <a:ln>
                <a:noFill/>
              </a:ln>
              <a:effectLst>
                <a:outerShdw blurRad="254000" sx="102000" sy="102000" algn="ctr" rotWithShape="0">
                  <a:prstClr val="black">
                    <a:alpha val="20000"/>
                  </a:prstClr>
                </a:outerShdw>
              </a:effectLst>
              <a:sp3d/>
            </c:spPr>
          </c:dPt>
          <c:dPt>
            <c:idx val="3"/>
            <c:bubble3D val="0"/>
            <c:spPr>
              <a:solidFill>
                <a:schemeClr val="accent4"/>
              </a:solidFill>
              <a:ln>
                <a:noFill/>
              </a:ln>
              <a:effectLst>
                <a:outerShdw blurRad="254000" sx="102000" sy="102000" algn="ctr" rotWithShape="0">
                  <a:prstClr val="black">
                    <a:alpha val="20000"/>
                  </a:prstClr>
                </a:outerShdw>
              </a:effectLst>
              <a:sp3d/>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ru-RU"/>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Лист1!$A$2:$A$5</c:f>
              <c:strCache>
                <c:ptCount val="2"/>
                <c:pt idx="0">
                  <c:v>Домашнюю работу</c:v>
                </c:pt>
                <c:pt idx="1">
                  <c:v>общение с друзьями</c:v>
                </c:pt>
              </c:strCache>
            </c:strRef>
          </c:cat>
          <c:val>
            <c:numRef>
              <c:f>Лист1!$B$2:$B$5</c:f>
              <c:numCache>
                <c:formatCode>General</c:formatCode>
                <c:ptCount val="4"/>
                <c:pt idx="0">
                  <c:v>16</c:v>
                </c:pt>
                <c:pt idx="1">
                  <c:v>9</c:v>
                </c:pt>
              </c:numCache>
            </c:numRef>
          </c:val>
        </c:ser>
        <c:dLbls>
          <c:dLblPos val="ctr"/>
          <c:showLegendKey val="0"/>
          <c:showVal val="0"/>
          <c:showCatName val="1"/>
          <c:showSerName val="0"/>
          <c:showPercent val="0"/>
          <c:showBubbleSize val="0"/>
          <c:showLeaderLines val="1"/>
        </c:dLbls>
      </c:pie3DChart>
      <c:spPr>
        <a:noFill/>
        <a:ln>
          <a:noFill/>
        </a:ln>
        <a:effectLst/>
      </c:spPr>
    </c:plotArea>
    <c:legend>
      <c:legendPos val="r"/>
      <c:legendEntry>
        <c:idx val="2"/>
        <c:delete val="1"/>
      </c:legendEntry>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ru-RU"/>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ru-RU" sz="3200" dirty="0" smtClean="0"/>
              <a:t>Родители,</a:t>
            </a:r>
            <a:r>
              <a:rPr lang="ru-RU" sz="3200" baseline="0" dirty="0" smtClean="0"/>
              <a:t> классный руководитель или друзья?</a:t>
            </a:r>
            <a:endParaRPr lang="ru-RU" sz="3200" dirty="0"/>
          </a:p>
        </c:rich>
      </c:tx>
      <c:layout/>
      <c:overlay val="0"/>
      <c:spPr>
        <a:noFill/>
        <a:ln>
          <a:noFill/>
        </a:ln>
        <a:effectLst/>
      </c:spPr>
    </c:title>
    <c:autoTitleDeleted val="0"/>
    <c:view3D>
      <c:rotX val="5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17767199803149605"/>
          <c:w val="0.62072063648293963"/>
          <c:h val="0.81920300196850393"/>
        </c:manualLayout>
      </c:layout>
      <c:pie3DChart>
        <c:varyColors val="1"/>
        <c:ser>
          <c:idx val="0"/>
          <c:order val="0"/>
          <c:tx>
            <c:strRef>
              <c:f>Лист1!$B$1</c:f>
              <c:strCache>
                <c:ptCount val="1"/>
                <c:pt idx="0">
                  <c:v>Столбец1</c:v>
                </c:pt>
              </c:strCache>
            </c:strRef>
          </c:tx>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Pt>
            <c:idx val="2"/>
            <c:bubble3D val="0"/>
            <c:spPr>
              <a:solidFill>
                <a:schemeClr val="accent3"/>
              </a:solidFill>
              <a:ln>
                <a:noFill/>
              </a:ln>
              <a:effectLst>
                <a:outerShdw blurRad="254000" sx="102000" sy="102000" algn="ctr" rotWithShape="0">
                  <a:prstClr val="black">
                    <a:alpha val="20000"/>
                  </a:prstClr>
                </a:outerShdw>
              </a:effectLst>
              <a:sp3d/>
            </c:spPr>
          </c:dPt>
          <c:dLbls>
            <c:dLbl>
              <c:idx val="2"/>
              <c:layout>
                <c:manualLayout>
                  <c:x val="8.3934875328083983E-2"/>
                  <c:y val="0.23528666338582677"/>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ru-RU"/>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Лист1!$A$2:$A$4</c:f>
              <c:strCache>
                <c:ptCount val="3"/>
                <c:pt idx="0">
                  <c:v>с родителями</c:v>
                </c:pt>
                <c:pt idx="1">
                  <c:v>с друзьями</c:v>
                </c:pt>
                <c:pt idx="2">
                  <c:v>с класным руководителем</c:v>
                </c:pt>
              </c:strCache>
            </c:strRef>
          </c:cat>
          <c:val>
            <c:numRef>
              <c:f>Лист1!$B$2:$B$4</c:f>
              <c:numCache>
                <c:formatCode>General</c:formatCode>
                <c:ptCount val="3"/>
                <c:pt idx="0">
                  <c:v>19</c:v>
                </c:pt>
                <c:pt idx="1">
                  <c:v>5</c:v>
                </c:pt>
                <c:pt idx="2">
                  <c:v>1</c:v>
                </c:pt>
              </c:numCache>
            </c:numRef>
          </c:val>
        </c:ser>
        <c:dLbls>
          <c:dLblPos val="ctr"/>
          <c:showLegendKey val="0"/>
          <c:showVal val="0"/>
          <c:showCatName val="0"/>
          <c:showSerName val="0"/>
          <c:showPercent val="1"/>
          <c:showBubbleSize val="0"/>
          <c:showLeaderLines val="1"/>
        </c:dLbls>
      </c:pie3D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ru-RU"/>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1" i="0" u="none" strike="noStrike" kern="1200" baseline="0">
                <a:solidFill>
                  <a:schemeClr val="dk1">
                    <a:lumMod val="75000"/>
                    <a:lumOff val="25000"/>
                  </a:schemeClr>
                </a:solidFill>
                <a:latin typeface="+mn-lt"/>
                <a:ea typeface="+mn-ea"/>
                <a:cs typeface="+mn-cs"/>
              </a:defRPr>
            </a:pPr>
            <a:r>
              <a:rPr lang="ru-RU" sz="3200"/>
              <a:t>Чье мнение важнее?</a:t>
            </a:r>
          </a:p>
        </c:rich>
      </c:tx>
      <c:layout/>
      <c:overlay val="0"/>
      <c:spPr>
        <a:noFill/>
        <a:ln>
          <a:noFill/>
        </a:ln>
        <a:effectLst/>
      </c:spPr>
    </c:title>
    <c:autoTitleDeleted val="0"/>
    <c:view3D>
      <c:rotX val="5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Лист1!$B$1</c:f>
              <c:strCache>
                <c:ptCount val="1"/>
                <c:pt idx="0">
                  <c:v>Продажи</c:v>
                </c:pt>
              </c:strCache>
            </c:strRef>
          </c:tx>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Pt>
            <c:idx val="2"/>
            <c:bubble3D val="0"/>
            <c:spPr>
              <a:solidFill>
                <a:schemeClr val="accent3"/>
              </a:solidFill>
              <a:ln>
                <a:noFill/>
              </a:ln>
              <a:effectLst>
                <a:outerShdw blurRad="254000" sx="102000" sy="102000" algn="ctr" rotWithShape="0">
                  <a:prstClr val="black">
                    <a:alpha val="20000"/>
                  </a:prstClr>
                </a:outerShdw>
              </a:effectLst>
              <a:sp3d/>
            </c:spPr>
          </c:dPt>
          <c:dPt>
            <c:idx val="3"/>
            <c:bubble3D val="0"/>
            <c:spPr>
              <a:solidFill>
                <a:schemeClr val="accent4"/>
              </a:solidFill>
              <a:ln>
                <a:noFill/>
              </a:ln>
              <a:effectLst>
                <a:outerShdw blurRad="254000" sx="102000" sy="102000" algn="ctr" rotWithShape="0">
                  <a:prstClr val="black">
                    <a:alpha val="20000"/>
                  </a:prstClr>
                </a:outerShdw>
              </a:effectLst>
              <a:sp3d/>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ru-RU"/>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Лист1!$A$2:$A$5</c:f>
              <c:strCache>
                <c:ptCount val="2"/>
                <c:pt idx="0">
                  <c:v>Согласишься с мнением родителей</c:v>
                </c:pt>
                <c:pt idx="1">
                  <c:v>попытаешься высказать свою точку зрения</c:v>
                </c:pt>
              </c:strCache>
            </c:strRef>
          </c:cat>
          <c:val>
            <c:numRef>
              <c:f>Лист1!$B$2:$B$5</c:f>
              <c:numCache>
                <c:formatCode>General</c:formatCode>
                <c:ptCount val="4"/>
                <c:pt idx="0">
                  <c:v>14</c:v>
                </c:pt>
                <c:pt idx="1">
                  <c:v>11</c:v>
                </c:pt>
              </c:numCache>
            </c:numRef>
          </c:val>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2"/>
        <c:delete val="1"/>
      </c:legendEntry>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ru-RU"/>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ru-RU" sz="3600" dirty="0" smtClean="0"/>
              <a:t>Интересы</a:t>
            </a:r>
            <a:r>
              <a:rPr lang="ru-RU" sz="3600" baseline="0" dirty="0" smtClean="0"/>
              <a:t> </a:t>
            </a:r>
            <a:r>
              <a:rPr lang="ru-RU" sz="3600" dirty="0" smtClean="0"/>
              <a:t>подростка.</a:t>
            </a:r>
            <a:endParaRPr lang="ru-RU" sz="3600" dirty="0"/>
          </a:p>
        </c:rich>
      </c:tx>
      <c:layout/>
      <c:overlay val="0"/>
      <c:spPr>
        <a:noFill/>
        <a:ln>
          <a:noFill/>
        </a:ln>
        <a:effectLst/>
      </c:spPr>
    </c:title>
    <c:autoTitleDeleted val="0"/>
    <c:view3D>
      <c:rotX val="5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Лист1!$B$1</c:f>
              <c:strCache>
                <c:ptCount val="1"/>
                <c:pt idx="0">
                  <c:v>Продажи</c:v>
                </c:pt>
              </c:strCache>
            </c:strRef>
          </c:tx>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Pt>
            <c:idx val="2"/>
            <c:bubble3D val="0"/>
            <c:spPr>
              <a:solidFill>
                <a:schemeClr val="accent3"/>
              </a:solidFill>
              <a:ln>
                <a:noFill/>
              </a:ln>
              <a:effectLst>
                <a:outerShdw blurRad="254000" sx="102000" sy="102000" algn="ctr" rotWithShape="0">
                  <a:prstClr val="black">
                    <a:alpha val="20000"/>
                  </a:prstClr>
                </a:outerShdw>
              </a:effectLst>
              <a:sp3d/>
            </c:spPr>
          </c:dPt>
          <c:dPt>
            <c:idx val="3"/>
            <c:bubble3D val="0"/>
            <c:spPr>
              <a:solidFill>
                <a:schemeClr val="accent4"/>
              </a:solidFill>
              <a:ln>
                <a:noFill/>
              </a:ln>
              <a:effectLst>
                <a:outerShdw blurRad="254000" sx="102000" sy="102000" algn="ctr" rotWithShape="0">
                  <a:prstClr val="black">
                    <a:alpha val="20000"/>
                  </a:prstClr>
                </a:outerShdw>
              </a:effectLst>
              <a:sp3d/>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ru-RU"/>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Лист1!$A$2:$A$5</c:f>
              <c:strCache>
                <c:ptCount val="2"/>
                <c:pt idx="0">
                  <c:v>Читать книги, ухаживать за животными, ходить в гости с родителями</c:v>
                </c:pt>
                <c:pt idx="1">
                  <c:v>слышать музыку, общаться сс друзьями</c:v>
                </c:pt>
              </c:strCache>
            </c:strRef>
          </c:cat>
          <c:val>
            <c:numRef>
              <c:f>Лист1!$B$2:$B$5</c:f>
              <c:numCache>
                <c:formatCode>General</c:formatCode>
                <c:ptCount val="4"/>
                <c:pt idx="0">
                  <c:v>13</c:v>
                </c:pt>
                <c:pt idx="1">
                  <c:v>12</c:v>
                </c:pt>
              </c:numCache>
            </c:numRef>
          </c:val>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2"/>
        <c:delete val="1"/>
      </c:legendEntry>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ru-RU"/>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ru-RU" sz="3600" dirty="0" smtClean="0"/>
              <a:t>Изменения внешности.</a:t>
            </a:r>
            <a:endParaRPr lang="ru-RU" sz="3600" dirty="0"/>
          </a:p>
        </c:rich>
      </c:tx>
      <c:layout/>
      <c:overlay val="0"/>
      <c:spPr>
        <a:noFill/>
        <a:ln>
          <a:noFill/>
        </a:ln>
        <a:effectLst/>
      </c:spPr>
    </c:title>
    <c:autoTitleDeleted val="0"/>
    <c:view3D>
      <c:rotX val="5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Лист1!$B$1</c:f>
              <c:strCache>
                <c:ptCount val="1"/>
                <c:pt idx="0">
                  <c:v>Продажи</c:v>
                </c:pt>
              </c:strCache>
            </c:strRef>
          </c:tx>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Pt>
            <c:idx val="2"/>
            <c:bubble3D val="0"/>
            <c:spPr>
              <a:solidFill>
                <a:schemeClr val="accent3"/>
              </a:solidFill>
              <a:ln>
                <a:noFill/>
              </a:ln>
              <a:effectLst>
                <a:outerShdw blurRad="254000" sx="102000" sy="102000" algn="ctr" rotWithShape="0">
                  <a:prstClr val="black">
                    <a:alpha val="20000"/>
                  </a:prstClr>
                </a:outerShdw>
              </a:effectLst>
              <a:sp3d/>
            </c:spPr>
          </c:dPt>
          <c:dPt>
            <c:idx val="3"/>
            <c:bubble3D val="0"/>
            <c:spPr>
              <a:solidFill>
                <a:schemeClr val="accent4"/>
              </a:solidFill>
              <a:ln>
                <a:noFill/>
              </a:ln>
              <a:effectLst>
                <a:outerShdw blurRad="254000" sx="102000" sy="102000" algn="ctr" rotWithShape="0">
                  <a:prstClr val="black">
                    <a:alpha val="20000"/>
                  </a:prstClr>
                </a:outerShdw>
              </a:effectLst>
              <a:sp3d/>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ru-RU"/>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Лист1!$A$2:$A$5</c:f>
              <c:strCache>
                <c:ptCount val="3"/>
                <c:pt idx="0">
                  <c:v>радуют</c:v>
                </c:pt>
                <c:pt idx="1">
                  <c:v>огорчают</c:v>
                </c:pt>
                <c:pt idx="2">
                  <c:v>раздражают и злят</c:v>
                </c:pt>
              </c:strCache>
            </c:strRef>
          </c:cat>
          <c:val>
            <c:numRef>
              <c:f>Лист1!$B$2:$B$5</c:f>
              <c:numCache>
                <c:formatCode>General</c:formatCode>
                <c:ptCount val="4"/>
                <c:pt idx="0">
                  <c:v>18</c:v>
                </c:pt>
                <c:pt idx="1">
                  <c:v>5</c:v>
                </c:pt>
                <c:pt idx="2">
                  <c:v>2</c:v>
                </c:pt>
              </c:numCache>
            </c:numRef>
          </c:val>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ru-RU"/>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ru-RU" sz="2400" dirty="0" smtClean="0"/>
              <a:t>Если ты в центре внимания, тебя это радует</a:t>
            </a:r>
            <a:r>
              <a:rPr lang="ru-RU" dirty="0" smtClean="0"/>
              <a:t>?</a:t>
            </a:r>
            <a:endParaRPr lang="ru-RU" dirty="0"/>
          </a:p>
        </c:rich>
      </c:tx>
      <c:layout/>
      <c:overlay val="0"/>
      <c:spPr>
        <a:noFill/>
        <a:ln>
          <a:noFill/>
        </a:ln>
        <a:effectLst/>
      </c:spPr>
    </c:title>
    <c:autoTitleDeleted val="0"/>
    <c:view3D>
      <c:rotX val="5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Лист1!$B$1</c:f>
              <c:strCache>
                <c:ptCount val="1"/>
                <c:pt idx="0">
                  <c:v>Продажи</c:v>
                </c:pt>
              </c:strCache>
            </c:strRef>
          </c:tx>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Pt>
            <c:idx val="2"/>
            <c:bubble3D val="0"/>
            <c:spPr>
              <a:solidFill>
                <a:schemeClr val="accent3"/>
              </a:solidFill>
              <a:ln>
                <a:noFill/>
              </a:ln>
              <a:effectLst>
                <a:outerShdw blurRad="254000" sx="102000" sy="102000" algn="ctr" rotWithShape="0">
                  <a:prstClr val="black">
                    <a:alpha val="20000"/>
                  </a:prstClr>
                </a:outerShdw>
              </a:effectLst>
              <a:sp3d/>
            </c:spPr>
          </c:dPt>
          <c:dPt>
            <c:idx val="3"/>
            <c:bubble3D val="0"/>
            <c:spPr>
              <a:solidFill>
                <a:schemeClr val="accent4"/>
              </a:solidFill>
              <a:ln>
                <a:noFill/>
              </a:ln>
              <a:effectLst>
                <a:outerShdw blurRad="254000" sx="102000" sy="102000" algn="ctr" rotWithShape="0">
                  <a:prstClr val="black">
                    <a:alpha val="20000"/>
                  </a:prstClr>
                </a:outerShdw>
              </a:effectLst>
              <a:sp3d/>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ru-RU"/>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Лист1!$A$2:$A$5</c:f>
              <c:strCache>
                <c:ptCount val="3"/>
                <c:pt idx="0">
                  <c:v>радует</c:v>
                </c:pt>
                <c:pt idx="1">
                  <c:v>огорчен</c:v>
                </c:pt>
                <c:pt idx="2">
                  <c:v>безразлично</c:v>
                </c:pt>
              </c:strCache>
            </c:strRef>
          </c:cat>
          <c:val>
            <c:numRef>
              <c:f>Лист1!$B$2:$B$5</c:f>
              <c:numCache>
                <c:formatCode>General</c:formatCode>
                <c:ptCount val="4"/>
                <c:pt idx="0">
                  <c:v>18</c:v>
                </c:pt>
                <c:pt idx="1">
                  <c:v>2</c:v>
                </c:pt>
                <c:pt idx="2">
                  <c:v>5</c:v>
                </c:pt>
              </c:numCache>
            </c:numRef>
          </c:val>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800" b="0" i="0" u="none" strike="noStrike" kern="1200" baseline="0">
              <a:solidFill>
                <a:schemeClr val="dk1">
                  <a:lumMod val="75000"/>
                  <a:lumOff val="25000"/>
                </a:schemeClr>
              </a:solidFill>
              <a:latin typeface="+mn-lt"/>
              <a:ea typeface="+mn-ea"/>
              <a:cs typeface="+mn-cs"/>
            </a:defRPr>
          </a:pPr>
          <a:endParaRPr lang="ru-RU"/>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B4C71EC6-210F-42DE-9C53-41977AD35B3D}" type="datetimeFigureOut">
              <a:rPr lang="ru-RU" smtClean="0"/>
              <a:t>16.10.2016</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4C71EC6-210F-42DE-9C53-41977AD35B3D}" type="datetimeFigureOut">
              <a:rPr lang="ru-RU" smtClean="0"/>
              <a:t>16.10.2016</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B4C71EC6-210F-42DE-9C53-41977AD35B3D}" type="datetimeFigureOut">
              <a:rPr lang="ru-RU" smtClean="0"/>
              <a:t>16.10.2016</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B19B0651-EE4F-4900-A07F-96A6BFA9D0F0}"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B4C71EC6-210F-42DE-9C53-41977AD35B3D}" type="datetimeFigureOut">
              <a:rPr lang="ru-RU" smtClean="0"/>
              <a:t>16.10.2016</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B4C71EC6-210F-42DE-9C53-41977AD35B3D}" type="datetimeFigureOut">
              <a:rPr lang="ru-RU" smtClean="0"/>
              <a:t>16.10.2016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B19B0651-EE4F-4900-A07F-96A6BFA9D0F0}"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B4C71EC6-210F-42DE-9C53-41977AD35B3D}" type="datetimeFigureOut">
              <a:rPr lang="ru-RU" smtClean="0"/>
              <a:t>16.10.2016</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t>16.10.2016</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4C71EC6-210F-42DE-9C53-41977AD35B3D}" type="datetimeFigureOut">
              <a:rPr lang="ru-RU" smtClean="0"/>
              <a:t>16.10.2016</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B4C71EC6-210F-42DE-9C53-41977AD35B3D}" type="datetimeFigureOut">
              <a:rPr lang="ru-RU" smtClean="0"/>
              <a:t>16.10.2016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19B0651-EE4F-4900-A07F-96A6BFA9D0F0}"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4C71EC6-210F-42DE-9C53-41977AD35B3D}" type="datetimeFigureOut">
              <a:rPr lang="ru-RU" smtClean="0"/>
              <a:t>16.10.2016</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9B0651-EE4F-4900-A07F-96A6BFA9D0F0}"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78698"/>
          </a:xfrm>
        </p:spPr>
        <p:txBody>
          <a:bodyPr>
            <a:normAutofit fontScale="90000"/>
          </a:bodyPr>
          <a:lstStyle/>
          <a:p>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Родительское </a:t>
            </a: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собрание</a:t>
            </a:r>
            <a:r>
              <a:rPr lang="ru-RU" sz="1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ru-RU" sz="1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ru-RU" sz="1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ru-RU" sz="1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ru-RU" sz="1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ru-RU" sz="1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ru-RU"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Первые </a:t>
            </a:r>
            <a:r>
              <a:rPr lang="ru-RU"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трудности </a:t>
            </a:r>
            <a:br>
              <a:rPr lang="ru-RU"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br>
            <a:r>
              <a:rPr lang="ru-RU"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Подросткового </a:t>
            </a:r>
            <a:br>
              <a:rPr lang="ru-RU"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br>
            <a:r>
              <a:rPr lang="ru-RU"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возраста</a:t>
            </a:r>
            <a:r>
              <a:rPr lang="ru-RU" sz="1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 </a:t>
            </a:r>
            <a:br>
              <a:rPr lang="ru-RU" sz="1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br>
            <a:r>
              <a:rPr lang="ru-RU"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
            </a:r>
            <a:br>
              <a:rPr lang="ru-RU"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br>
            <a:r>
              <a:rPr lang="ru-RU" sz="1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
            </a:r>
            <a:br>
              <a:rPr lang="ru-RU" sz="1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br>
            <a:r>
              <a:rPr lang="ru-RU" sz="3600" b="1" dirty="0" smtClean="0">
                <a:ln w="17780" cmpd="sng">
                  <a:solidFill>
                    <a:schemeClr val="accent6">
                      <a:lumMod val="50000"/>
                    </a:schemeClr>
                  </a:solidFill>
                  <a:prstDash val="solid"/>
                  <a:miter lim="800000"/>
                </a:ln>
                <a:solidFill>
                  <a:schemeClr val="accent6">
                    <a:lumMod val="75000"/>
                  </a:schemeClr>
                </a:solidFill>
                <a:effectLst>
                  <a:outerShdw blurRad="50800" dist="38100" dir="8100000" algn="tr" rotWithShape="0">
                    <a:prstClr val="black">
                      <a:alpha val="40000"/>
                    </a:prstClr>
                  </a:outerShdw>
                </a:effectLst>
              </a:rPr>
              <a:t>Классный </a:t>
            </a:r>
            <a:r>
              <a:rPr lang="ru-RU" sz="3600" b="1" dirty="0">
                <a:ln w="17780" cmpd="sng">
                  <a:solidFill>
                    <a:schemeClr val="accent6">
                      <a:lumMod val="50000"/>
                    </a:schemeClr>
                  </a:solidFill>
                  <a:prstDash val="solid"/>
                  <a:miter lim="800000"/>
                </a:ln>
                <a:solidFill>
                  <a:schemeClr val="accent6">
                    <a:lumMod val="75000"/>
                  </a:schemeClr>
                </a:solidFill>
                <a:effectLst>
                  <a:outerShdw blurRad="50800" dist="38100" dir="8100000" algn="tr" rotWithShape="0">
                    <a:prstClr val="black">
                      <a:alpha val="40000"/>
                    </a:prstClr>
                  </a:outerShdw>
                </a:effectLst>
              </a:rPr>
              <a:t>руководитель </a:t>
            </a:r>
            <a:r>
              <a:rPr lang="ru-RU" sz="3600" b="1" dirty="0" smtClean="0">
                <a:ln w="17780" cmpd="sng">
                  <a:solidFill>
                    <a:schemeClr val="accent6">
                      <a:lumMod val="50000"/>
                    </a:schemeClr>
                  </a:solidFill>
                  <a:prstDash val="solid"/>
                  <a:miter lim="800000"/>
                </a:ln>
                <a:solidFill>
                  <a:schemeClr val="accent6">
                    <a:lumMod val="75000"/>
                  </a:schemeClr>
                </a:solidFill>
                <a:effectLst>
                  <a:outerShdw blurRad="50800" dist="38100" dir="8100000" algn="tr" rotWithShape="0">
                    <a:prstClr val="black">
                      <a:alpha val="40000"/>
                    </a:prstClr>
                  </a:outerShdw>
                </a:effectLst>
              </a:rPr>
              <a:t>6а </a:t>
            </a:r>
            <a:r>
              <a:rPr lang="ru-RU" sz="3600" b="1" dirty="0">
                <a:ln w="17780" cmpd="sng">
                  <a:solidFill>
                    <a:schemeClr val="accent6">
                      <a:lumMod val="50000"/>
                    </a:schemeClr>
                  </a:solidFill>
                  <a:prstDash val="solid"/>
                  <a:miter lim="800000"/>
                </a:ln>
                <a:solidFill>
                  <a:schemeClr val="accent6">
                    <a:lumMod val="75000"/>
                  </a:schemeClr>
                </a:solidFill>
                <a:effectLst>
                  <a:outerShdw blurRad="50800" dist="38100" dir="8100000" algn="tr" rotWithShape="0">
                    <a:prstClr val="black">
                      <a:alpha val="40000"/>
                    </a:prstClr>
                  </a:outerShdw>
                </a:effectLst>
              </a:rPr>
              <a:t>класса</a:t>
            </a:r>
            <a:br>
              <a:rPr lang="ru-RU" sz="3600" b="1" dirty="0">
                <a:ln w="17780" cmpd="sng">
                  <a:solidFill>
                    <a:schemeClr val="accent6">
                      <a:lumMod val="50000"/>
                    </a:schemeClr>
                  </a:solidFill>
                  <a:prstDash val="solid"/>
                  <a:miter lim="800000"/>
                </a:ln>
                <a:solidFill>
                  <a:schemeClr val="accent6">
                    <a:lumMod val="75000"/>
                  </a:schemeClr>
                </a:solidFill>
                <a:effectLst>
                  <a:outerShdw blurRad="50800" dist="38100" dir="8100000" algn="tr" rotWithShape="0">
                    <a:prstClr val="black">
                      <a:alpha val="40000"/>
                    </a:prstClr>
                  </a:outerShdw>
                </a:effectLst>
              </a:rPr>
            </a:br>
            <a:r>
              <a:rPr lang="ru-RU" sz="3600" b="1" dirty="0" smtClean="0">
                <a:ln w="17780" cmpd="sng">
                  <a:solidFill>
                    <a:schemeClr val="accent6">
                      <a:lumMod val="50000"/>
                    </a:schemeClr>
                  </a:solidFill>
                  <a:prstDash val="solid"/>
                  <a:miter lim="800000"/>
                </a:ln>
                <a:solidFill>
                  <a:schemeClr val="accent6">
                    <a:lumMod val="75000"/>
                  </a:schemeClr>
                </a:solidFill>
                <a:effectLst>
                  <a:outerShdw blurRad="50800" dist="38100" dir="8100000" algn="tr" rotWithShape="0">
                    <a:prstClr val="black">
                      <a:alpha val="40000"/>
                    </a:prstClr>
                  </a:outerShdw>
                </a:effectLst>
              </a:rPr>
              <a:t>Н. В. Корогодина</a:t>
            </a:r>
            <a:r>
              <a:rPr lang="ru-RU" sz="1800" b="1" dirty="0">
                <a:ln w="17780" cmpd="sng">
                  <a:solidFill>
                    <a:schemeClr val="accent6">
                      <a:lumMod val="50000"/>
                    </a:schemeClr>
                  </a:solidFill>
                  <a:prstDash val="solid"/>
                  <a:miter lim="800000"/>
                </a:ln>
                <a:solidFill>
                  <a:schemeClr val="accent6">
                    <a:lumMod val="75000"/>
                  </a:schemeClr>
                </a:solidFill>
                <a:effectLst>
                  <a:outerShdw blurRad="50800" dist="38100" dir="8100000" algn="tr" rotWithShape="0">
                    <a:prstClr val="black">
                      <a:alpha val="40000"/>
                    </a:prstClr>
                  </a:outerShdw>
                </a:effectLst>
              </a:rPr>
              <a:t/>
            </a:r>
            <a:br>
              <a:rPr lang="ru-RU" sz="1800" b="1" dirty="0">
                <a:ln w="17780" cmpd="sng">
                  <a:solidFill>
                    <a:schemeClr val="accent6">
                      <a:lumMod val="50000"/>
                    </a:schemeClr>
                  </a:solidFill>
                  <a:prstDash val="solid"/>
                  <a:miter lim="800000"/>
                </a:ln>
                <a:solidFill>
                  <a:schemeClr val="accent6">
                    <a:lumMod val="75000"/>
                  </a:schemeClr>
                </a:solidFill>
                <a:effectLst>
                  <a:outerShdw blurRad="50800" dist="38100" dir="8100000" algn="tr" rotWithShape="0">
                    <a:prstClr val="black">
                      <a:alpha val="40000"/>
                    </a:prstClr>
                  </a:outerShdw>
                </a:effectLst>
              </a:rPr>
            </a:br>
            <a:r>
              <a:rPr lang="ru-RU" sz="1800" b="1" dirty="0" smtClean="0">
                <a:ln w="17780" cmpd="sng">
                  <a:solidFill>
                    <a:schemeClr val="accent6">
                      <a:lumMod val="50000"/>
                    </a:schemeClr>
                  </a:solidFill>
                  <a:prstDash val="solid"/>
                  <a:miter lim="800000"/>
                </a:ln>
                <a:solidFill>
                  <a:schemeClr val="accent6">
                    <a:lumMod val="75000"/>
                  </a:schemeClr>
                </a:solidFill>
                <a:effectLst>
                  <a:outerShdw blurRad="50800" dist="38100" dir="8100000" algn="tr" rotWithShape="0">
                    <a:prstClr val="black">
                      <a:alpha val="40000"/>
                    </a:prstClr>
                  </a:outerShdw>
                </a:effectLst>
              </a:rPr>
              <a:t/>
            </a:r>
            <a:br>
              <a:rPr lang="ru-RU" sz="1800" b="1" dirty="0" smtClean="0">
                <a:ln w="17780" cmpd="sng">
                  <a:solidFill>
                    <a:schemeClr val="accent6">
                      <a:lumMod val="50000"/>
                    </a:schemeClr>
                  </a:solidFill>
                  <a:prstDash val="solid"/>
                  <a:miter lim="800000"/>
                </a:ln>
                <a:solidFill>
                  <a:schemeClr val="accent6">
                    <a:lumMod val="75000"/>
                  </a:schemeClr>
                </a:solidFill>
                <a:effectLst>
                  <a:outerShdw blurRad="50800" dist="38100" dir="8100000" algn="tr" rotWithShape="0">
                    <a:prstClr val="black">
                      <a:alpha val="40000"/>
                    </a:prstClr>
                  </a:outerShdw>
                </a:effectLst>
              </a:rPr>
            </a:br>
            <a:r>
              <a:rPr lang="ru-RU" sz="1800" b="1" dirty="0" smtClean="0">
                <a:ln w="17780" cmpd="sng">
                  <a:solidFill>
                    <a:schemeClr val="accent6">
                      <a:lumMod val="50000"/>
                    </a:schemeClr>
                  </a:solidFill>
                  <a:prstDash val="solid"/>
                  <a:miter lim="800000"/>
                </a:ln>
                <a:solidFill>
                  <a:schemeClr val="accent6">
                    <a:lumMod val="75000"/>
                  </a:schemeClr>
                </a:solidFill>
                <a:effectLst>
                  <a:outerShdw blurRad="50800" dist="38100" dir="8100000" algn="tr" rotWithShape="0">
                    <a:prstClr val="black">
                      <a:alpha val="40000"/>
                    </a:prstClr>
                  </a:outerShdw>
                </a:effectLst>
              </a:rPr>
              <a:t/>
            </a:r>
            <a:br>
              <a:rPr lang="ru-RU" sz="1800" b="1" dirty="0" smtClean="0">
                <a:ln w="17780" cmpd="sng">
                  <a:solidFill>
                    <a:schemeClr val="accent6">
                      <a:lumMod val="50000"/>
                    </a:schemeClr>
                  </a:solidFill>
                  <a:prstDash val="solid"/>
                  <a:miter lim="800000"/>
                </a:ln>
                <a:solidFill>
                  <a:schemeClr val="accent6">
                    <a:lumMod val="75000"/>
                  </a:schemeClr>
                </a:solidFill>
                <a:effectLst>
                  <a:outerShdw blurRad="50800" dist="38100" dir="8100000" algn="tr" rotWithShape="0">
                    <a:prstClr val="black">
                      <a:alpha val="40000"/>
                    </a:prstClr>
                  </a:outerShdw>
                </a:effectLst>
              </a:rPr>
            </a:br>
            <a:r>
              <a:rPr lang="ru-RU" sz="1800" dirty="0" smtClean="0">
                <a:effectLst/>
              </a:rPr>
              <a:t>Государственное бюджетное общеобразовательное</a:t>
            </a:r>
            <a:r>
              <a:rPr lang="ru-RU" sz="1800" dirty="0">
                <a:effectLst/>
              </a:rPr>
              <a:t/>
            </a:r>
            <a:br>
              <a:rPr lang="ru-RU" sz="1800" dirty="0">
                <a:effectLst/>
              </a:rPr>
            </a:br>
            <a:r>
              <a:rPr lang="ru-RU" sz="1800" dirty="0" smtClean="0">
                <a:effectLst/>
              </a:rPr>
              <a:t>учреждение </a:t>
            </a:r>
            <a:r>
              <a:rPr lang="ru-RU" sz="1800" dirty="0">
                <a:effectLst/>
              </a:rPr>
              <a:t>Липецкой области</a:t>
            </a:r>
            <a:br>
              <a:rPr lang="ru-RU" sz="1800" dirty="0">
                <a:effectLst/>
              </a:rPr>
            </a:br>
            <a:r>
              <a:rPr lang="ru-RU" sz="1800" dirty="0">
                <a:effectLst/>
              </a:rPr>
              <a:t>«Кадетская школа имени майора милиции Коврижных А.П.»</a:t>
            </a:r>
            <a:br>
              <a:rPr lang="ru-RU" sz="1800" dirty="0">
                <a:effectLst/>
              </a:rPr>
            </a:br>
            <a:r>
              <a:rPr lang="ru-RU" sz="2000" b="1" i="1" dirty="0">
                <a:latin typeface="Calibri" pitchFamily="34" charset="0"/>
              </a:rPr>
              <a:t/>
            </a:r>
            <a:br>
              <a:rPr lang="ru-RU" sz="2000" b="1" i="1" dirty="0">
                <a:latin typeface="Calibri" pitchFamily="34" charset="0"/>
              </a:rPr>
            </a:br>
            <a:endParaRPr lang="ru-RU" sz="2000" dirty="0"/>
          </a:p>
        </p:txBody>
      </p:sp>
    </p:spTree>
    <p:extLst>
      <p:ext uri="{BB962C8B-B14F-4D97-AF65-F5344CB8AC3E}">
        <p14:creationId xmlns:p14="http://schemas.microsoft.com/office/powerpoint/2010/main" val="1058487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Объект 7"/>
          <p:cNvGraphicFramePr>
            <a:graphicFrameLocks noGrp="1"/>
          </p:cNvGraphicFramePr>
          <p:nvPr>
            <p:ph idx="1"/>
            <p:extLst>
              <p:ext uri="{D42A27DB-BD31-4B8C-83A1-F6EECF244321}">
                <p14:modId xmlns:p14="http://schemas.microsoft.com/office/powerpoint/2010/main" val="2501247636"/>
              </p:ext>
            </p:extLst>
          </p:nvPr>
        </p:nvGraphicFramePr>
        <p:xfrm>
          <a:off x="0" y="764704"/>
          <a:ext cx="9036496" cy="53614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904350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Объект 7"/>
          <p:cNvGraphicFramePr>
            <a:graphicFrameLocks noGrp="1"/>
          </p:cNvGraphicFramePr>
          <p:nvPr>
            <p:ph idx="1"/>
            <p:extLst>
              <p:ext uri="{D42A27DB-BD31-4B8C-83A1-F6EECF244321}">
                <p14:modId xmlns:p14="http://schemas.microsoft.com/office/powerpoint/2010/main" val="59421659"/>
              </p:ext>
            </p:extLst>
          </p:nvPr>
        </p:nvGraphicFramePr>
        <p:xfrm>
          <a:off x="0" y="836712"/>
          <a:ext cx="9144000" cy="53180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180809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Объект 7"/>
          <p:cNvGraphicFramePr>
            <a:graphicFrameLocks noGrp="1"/>
          </p:cNvGraphicFramePr>
          <p:nvPr>
            <p:ph idx="1"/>
            <p:extLst>
              <p:ext uri="{D42A27DB-BD31-4B8C-83A1-F6EECF244321}">
                <p14:modId xmlns:p14="http://schemas.microsoft.com/office/powerpoint/2010/main" val="2490070879"/>
              </p:ext>
            </p:extLst>
          </p:nvPr>
        </p:nvGraphicFramePr>
        <p:xfrm>
          <a:off x="0" y="836712"/>
          <a:ext cx="9144000" cy="52894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656630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Объект 7"/>
          <p:cNvGraphicFramePr>
            <a:graphicFrameLocks noGrp="1"/>
          </p:cNvGraphicFramePr>
          <p:nvPr>
            <p:ph idx="1"/>
            <p:extLst>
              <p:ext uri="{D42A27DB-BD31-4B8C-83A1-F6EECF244321}">
                <p14:modId xmlns:p14="http://schemas.microsoft.com/office/powerpoint/2010/main" val="3768167770"/>
              </p:ext>
            </p:extLst>
          </p:nvPr>
        </p:nvGraphicFramePr>
        <p:xfrm>
          <a:off x="0" y="764704"/>
          <a:ext cx="9144000" cy="53614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567499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457200"/>
            <a:ext cx="8881048" cy="841248"/>
          </a:xfrm>
        </p:spPr>
        <p:txBody>
          <a:bodyPr>
            <a:normAutofit fontScale="90000"/>
          </a:bodyPr>
          <a:lstStyle/>
          <a:p>
            <a:pPr algn="ctr"/>
            <a:r>
              <a:rPr lang="ru-RU" b="1" dirty="0">
                <a:effectLst/>
              </a:rPr>
              <a:t>«Шапка вопросов» по методике </a:t>
            </a:r>
            <a:r>
              <a:rPr lang="ru-RU" b="1" dirty="0" err="1">
                <a:effectLst/>
              </a:rPr>
              <a:t>А.П.Ершова</a:t>
            </a:r>
            <a:r>
              <a:rPr lang="ru-RU" b="1" dirty="0">
                <a:effectLst/>
              </a:rPr>
              <a:t>.</a:t>
            </a:r>
            <a:endParaRPr lang="ru-RU" dirty="0">
              <a:effectLst/>
            </a:endParaRPr>
          </a:p>
        </p:txBody>
      </p:sp>
      <p:sp>
        <p:nvSpPr>
          <p:cNvPr id="3" name="Прямоугольник 2"/>
          <p:cNvSpPr/>
          <p:nvPr/>
        </p:nvSpPr>
        <p:spPr>
          <a:xfrm>
            <a:off x="323528" y="1556792"/>
            <a:ext cx="8640960" cy="3046988"/>
          </a:xfrm>
          <a:prstGeom prst="rect">
            <a:avLst/>
          </a:prstGeom>
        </p:spPr>
        <p:txBody>
          <a:bodyPr wrap="square">
            <a:spAutoFit/>
          </a:bodyPr>
          <a:lstStyle/>
          <a:p>
            <a:r>
              <a:rPr lang="ru-RU" sz="3200" b="1" u="sng" dirty="0"/>
              <a:t>С</a:t>
            </a:r>
            <a:r>
              <a:rPr lang="ru-RU" sz="3200" b="1" u="sng" dirty="0" smtClean="0"/>
              <a:t>очините </a:t>
            </a:r>
            <a:r>
              <a:rPr lang="ru-RU" sz="3200" b="1" u="sng" dirty="0"/>
              <a:t>первый </a:t>
            </a:r>
            <a:r>
              <a:rPr lang="ru-RU" sz="3200" b="1" u="sng" dirty="0" smtClean="0"/>
              <a:t>вопрос.</a:t>
            </a:r>
          </a:p>
          <a:p>
            <a:r>
              <a:rPr lang="ru-RU" sz="3200" dirty="0" smtClean="0"/>
              <a:t> ?  </a:t>
            </a:r>
            <a:r>
              <a:rPr lang="ru-RU" sz="3200" dirty="0"/>
              <a:t>об улице, компаниях, свободном времени, отношении к одежде, т.е. разное. </a:t>
            </a:r>
            <a:endParaRPr lang="ru-RU" sz="3200" dirty="0" smtClean="0"/>
          </a:p>
          <a:p>
            <a:endParaRPr lang="ru-RU" sz="3200" dirty="0" smtClean="0"/>
          </a:p>
          <a:p>
            <a:endParaRPr lang="ru-RU" sz="3200" dirty="0"/>
          </a:p>
          <a:p>
            <a:endParaRPr lang="ru-RU" sz="3200" dirty="0"/>
          </a:p>
        </p:txBody>
      </p:sp>
      <p:sp>
        <p:nvSpPr>
          <p:cNvPr id="4" name="TextBox 3"/>
          <p:cNvSpPr txBox="1"/>
          <p:nvPr/>
        </p:nvSpPr>
        <p:spPr>
          <a:xfrm>
            <a:off x="27118" y="3842109"/>
            <a:ext cx="9036496" cy="2677656"/>
          </a:xfrm>
          <a:prstGeom prst="rect">
            <a:avLst/>
          </a:prstGeom>
          <a:noFill/>
        </p:spPr>
        <p:txBody>
          <a:bodyPr wrap="square" rtlCol="0">
            <a:spAutoFit/>
          </a:bodyPr>
          <a:lstStyle/>
          <a:p>
            <a:r>
              <a:rPr lang="ru-RU" sz="2400" b="1" u="sng" dirty="0" smtClean="0"/>
              <a:t>Приблизительные ответы:</a:t>
            </a:r>
          </a:p>
          <a:p>
            <a:endParaRPr lang="ru-RU" sz="2400" b="1" u="sng" dirty="0" smtClean="0"/>
          </a:p>
          <a:p>
            <a:r>
              <a:rPr lang="ru-RU" sz="2400" dirty="0" smtClean="0"/>
              <a:t>Как </a:t>
            </a:r>
            <a:r>
              <a:rPr lang="ru-RU" sz="2400" dirty="0"/>
              <a:t>вы считаете, влияет ли улица на поведение наших </a:t>
            </a:r>
            <a:r>
              <a:rPr lang="ru-RU" sz="2400" dirty="0" smtClean="0"/>
              <a:t>детей?</a:t>
            </a:r>
          </a:p>
          <a:p>
            <a:endParaRPr lang="ru-RU" sz="2400" dirty="0"/>
          </a:p>
          <a:p>
            <a:r>
              <a:rPr lang="ru-RU" sz="2400" dirty="0" smtClean="0"/>
              <a:t>Следует </a:t>
            </a:r>
            <a:r>
              <a:rPr lang="ru-RU" sz="2400" dirty="0"/>
              <a:t>ли идти на поводу у ребенка, если он стал отказываться носить одежду старших братьев и сестер?</a:t>
            </a:r>
            <a:br>
              <a:rPr lang="ru-RU" sz="2400" dirty="0"/>
            </a:br>
            <a:endParaRPr lang="ru-RU" sz="2400" dirty="0"/>
          </a:p>
        </p:txBody>
      </p:sp>
    </p:spTree>
    <p:extLst>
      <p:ext uri="{BB962C8B-B14F-4D97-AF65-F5344CB8AC3E}">
        <p14:creationId xmlns:p14="http://schemas.microsoft.com/office/powerpoint/2010/main" val="1656705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1000"/>
                                        <p:tgtEl>
                                          <p:spTgt spid="4">
                                            <p:txEl>
                                              <p:pRg st="0" end="0"/>
                                            </p:txEl>
                                          </p:spTgt>
                                        </p:tgtEl>
                                      </p:cBhvr>
                                    </p:animEffect>
                                    <p:anim calcmode="lin" valueType="num">
                                      <p:cBhvr>
                                        <p:cTn id="2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fade">
                                      <p:cBhvr>
                                        <p:cTn id="24" dur="1000"/>
                                        <p:tgtEl>
                                          <p:spTgt spid="4">
                                            <p:txEl>
                                              <p:pRg st="2" end="2"/>
                                            </p:txEl>
                                          </p:spTgt>
                                        </p:tgtEl>
                                      </p:cBhvr>
                                    </p:animEffect>
                                    <p:anim calcmode="lin" valueType="num">
                                      <p:cBhvr>
                                        <p:cTn id="2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fade">
                                      <p:cBhvr>
                                        <p:cTn id="29" dur="1000"/>
                                        <p:tgtEl>
                                          <p:spTgt spid="4">
                                            <p:txEl>
                                              <p:pRg st="4" end="4"/>
                                            </p:txEl>
                                          </p:spTgt>
                                        </p:tgtEl>
                                      </p:cBhvr>
                                    </p:animEffect>
                                    <p:anim calcmode="lin" valueType="num">
                                      <p:cBhvr>
                                        <p:cTn id="3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428179"/>
            <a:ext cx="8712968" cy="3908762"/>
          </a:xfrm>
          <a:prstGeom prst="rect">
            <a:avLst/>
          </a:prstGeom>
        </p:spPr>
        <p:txBody>
          <a:bodyPr wrap="square">
            <a:spAutoFit/>
          </a:bodyPr>
          <a:lstStyle/>
          <a:p>
            <a:pPr lvl="0"/>
            <a:r>
              <a:rPr lang="ru-RU" sz="3600" b="1" u="sng" dirty="0">
                <a:solidFill>
                  <a:prstClr val="black"/>
                </a:solidFill>
              </a:rPr>
              <a:t>Второй ? нужно построить на конструкции</a:t>
            </a:r>
            <a:r>
              <a:rPr lang="ru-RU" sz="3600" dirty="0" smtClean="0">
                <a:solidFill>
                  <a:prstClr val="black"/>
                </a:solidFill>
              </a:rPr>
              <a:t>:</a:t>
            </a:r>
          </a:p>
          <a:p>
            <a:pPr lvl="0"/>
            <a:endParaRPr lang="ru-RU" sz="3600" dirty="0">
              <a:solidFill>
                <a:prstClr val="black"/>
              </a:solidFill>
            </a:endParaRPr>
          </a:p>
          <a:p>
            <a:pPr lvl="0"/>
            <a:r>
              <a:rPr lang="ru-RU" sz="3600" dirty="0">
                <a:solidFill>
                  <a:prstClr val="black"/>
                </a:solidFill>
              </a:rPr>
              <a:t> Я думаю то-то и так-то, а вы? </a:t>
            </a:r>
            <a:endParaRPr lang="ru-RU" sz="3600" dirty="0" smtClean="0">
              <a:solidFill>
                <a:prstClr val="black"/>
              </a:solidFill>
            </a:endParaRPr>
          </a:p>
          <a:p>
            <a:pPr lvl="0"/>
            <a:endParaRPr lang="ru-RU" sz="3600" dirty="0">
              <a:solidFill>
                <a:prstClr val="black"/>
              </a:solidFill>
            </a:endParaRPr>
          </a:p>
          <a:p>
            <a:pPr lvl="0"/>
            <a:r>
              <a:rPr lang="ru-RU" sz="3600" dirty="0" smtClean="0">
                <a:solidFill>
                  <a:prstClr val="black"/>
                </a:solidFill>
              </a:rPr>
              <a:t>(вопрос должен раскрывать тему родительского собрания)</a:t>
            </a:r>
            <a:endParaRPr lang="ru-RU" sz="3600" dirty="0">
              <a:solidFill>
                <a:prstClr val="black"/>
              </a:solidFill>
            </a:endParaRPr>
          </a:p>
          <a:p>
            <a:pPr lvl="0"/>
            <a:endParaRPr lang="ru-RU" sz="3200" dirty="0">
              <a:solidFill>
                <a:prstClr val="black"/>
              </a:solidFill>
            </a:endParaRPr>
          </a:p>
        </p:txBody>
      </p:sp>
      <p:sp>
        <p:nvSpPr>
          <p:cNvPr id="4" name="TextBox 3"/>
          <p:cNvSpPr txBox="1"/>
          <p:nvPr/>
        </p:nvSpPr>
        <p:spPr>
          <a:xfrm>
            <a:off x="0" y="4653135"/>
            <a:ext cx="9144000" cy="2062103"/>
          </a:xfrm>
          <a:prstGeom prst="rect">
            <a:avLst/>
          </a:prstGeom>
          <a:noFill/>
        </p:spPr>
        <p:txBody>
          <a:bodyPr wrap="square" rtlCol="0">
            <a:spAutoFit/>
          </a:bodyPr>
          <a:lstStyle/>
          <a:p>
            <a:r>
              <a:rPr lang="ru-RU" sz="2800" b="1" u="sng" dirty="0" smtClean="0"/>
              <a:t>Приблизительные ответы:</a:t>
            </a:r>
          </a:p>
          <a:p>
            <a:r>
              <a:rPr lang="ru-RU" sz="2000" dirty="0" smtClean="0"/>
              <a:t>Я </a:t>
            </a:r>
            <a:r>
              <a:rPr lang="ru-RU" sz="2000" dirty="0"/>
              <a:t>думаю, что ребенка нужно постоянно контролировать, т.к. он может вырваться из-под опеки на </a:t>
            </a:r>
            <a:r>
              <a:rPr lang="ru-RU" sz="2000" dirty="0" smtClean="0"/>
              <a:t>улицу………….</a:t>
            </a:r>
          </a:p>
          <a:p>
            <a:endParaRPr lang="ru-RU" sz="2000" dirty="0"/>
          </a:p>
          <a:p>
            <a:r>
              <a:rPr lang="ru-RU" sz="2000" dirty="0" smtClean="0"/>
              <a:t>Мы </a:t>
            </a:r>
            <a:r>
              <a:rPr lang="ru-RU" sz="2000" dirty="0"/>
              <a:t>думаем, что компании отрицательно влияют на детей и их необходимо от них </a:t>
            </a:r>
            <a:r>
              <a:rPr lang="ru-RU" sz="2000" dirty="0" smtClean="0"/>
              <a:t>изолировать………..</a:t>
            </a:r>
            <a:endParaRPr lang="ru-RU" sz="2000" dirty="0"/>
          </a:p>
        </p:txBody>
      </p:sp>
    </p:spTree>
    <p:extLst>
      <p:ext uri="{BB962C8B-B14F-4D97-AF65-F5344CB8AC3E}">
        <p14:creationId xmlns:p14="http://schemas.microsoft.com/office/powerpoint/2010/main" val="2897269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arn(inVertical)">
                                      <p:cBhvr>
                                        <p:cTn id="15" dur="500"/>
                                        <p:tgtEl>
                                          <p:spTgt spid="4">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arn(inVertical)">
                                      <p:cBhvr>
                                        <p:cTn id="18"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528" y="620689"/>
            <a:ext cx="8352928" cy="1323439"/>
          </a:xfrm>
          <a:prstGeom prst="rect">
            <a:avLst/>
          </a:prstGeom>
        </p:spPr>
        <p:txBody>
          <a:bodyPr wrap="square">
            <a:spAutoFit/>
          </a:bodyPr>
          <a:lstStyle/>
          <a:p>
            <a:r>
              <a:rPr lang="ru-RU" sz="3600" b="1" u="sng" dirty="0"/>
              <a:t>Третий вопрос начните со слов: </a:t>
            </a:r>
          </a:p>
          <a:p>
            <a:r>
              <a:rPr lang="ru-RU" sz="4400" b="1" i="1" dirty="0"/>
              <a:t>« Я не знаю, что мне делать</a:t>
            </a:r>
            <a:r>
              <a:rPr lang="ru-RU" sz="4400" b="1" i="1" dirty="0" smtClean="0"/>
              <a:t>»…...</a:t>
            </a:r>
            <a:endParaRPr lang="ru-RU" sz="4400" b="1" i="1" dirty="0"/>
          </a:p>
        </p:txBody>
      </p:sp>
      <p:sp>
        <p:nvSpPr>
          <p:cNvPr id="4" name="TextBox 3"/>
          <p:cNvSpPr txBox="1"/>
          <p:nvPr/>
        </p:nvSpPr>
        <p:spPr>
          <a:xfrm>
            <a:off x="0" y="4005064"/>
            <a:ext cx="9144001" cy="2677656"/>
          </a:xfrm>
          <a:prstGeom prst="rect">
            <a:avLst/>
          </a:prstGeom>
          <a:noFill/>
        </p:spPr>
        <p:txBody>
          <a:bodyPr wrap="square" rtlCol="0">
            <a:spAutoFit/>
          </a:bodyPr>
          <a:lstStyle/>
          <a:p>
            <a:r>
              <a:rPr lang="ru-RU" sz="2400" b="1" u="sng" dirty="0" smtClean="0"/>
              <a:t>Приблизительные ответы:</a:t>
            </a:r>
          </a:p>
          <a:p>
            <a:r>
              <a:rPr lang="ru-RU" sz="2400" dirty="0" smtClean="0"/>
              <a:t>Я </a:t>
            </a:r>
            <a:r>
              <a:rPr lang="ru-RU" sz="2400" dirty="0"/>
              <a:t>не знаю, что мне делать, по поводу маленького роста у моего ребенка, по-моему, </a:t>
            </a:r>
            <a:r>
              <a:rPr lang="ru-RU" sz="2400" dirty="0" smtClean="0"/>
              <a:t>он </a:t>
            </a:r>
            <a:r>
              <a:rPr lang="ru-RU" sz="2400" dirty="0" err="1" smtClean="0"/>
              <a:t>комплексует</a:t>
            </a:r>
            <a:r>
              <a:rPr lang="ru-RU" sz="2400" dirty="0" smtClean="0"/>
              <a:t>.</a:t>
            </a:r>
          </a:p>
          <a:p>
            <a:endParaRPr lang="ru-RU" sz="2400" dirty="0"/>
          </a:p>
          <a:p>
            <a:r>
              <a:rPr lang="ru-RU" sz="2400" dirty="0" smtClean="0"/>
              <a:t>Я </a:t>
            </a:r>
            <a:r>
              <a:rPr lang="ru-RU" sz="2400" dirty="0"/>
              <a:t>не знаю, что мне делать моя девочка изменилась, презрительно отзывается о своих сверстницах, называя их недоразвитыми и неинтересными для мальчиков.</a:t>
            </a:r>
          </a:p>
        </p:txBody>
      </p:sp>
    </p:spTree>
    <p:extLst>
      <p:ext uri="{BB962C8B-B14F-4D97-AF65-F5344CB8AC3E}">
        <p14:creationId xmlns:p14="http://schemas.microsoft.com/office/powerpoint/2010/main" val="89740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332656"/>
            <a:ext cx="8686800" cy="1296144"/>
          </a:xfrm>
        </p:spPr>
        <p:txBody>
          <a:bodyPr>
            <a:noAutofit/>
          </a:bodyPr>
          <a:lstStyle/>
          <a:p>
            <a:pPr algn="ctr" fontAlgn="auto">
              <a:spcBef>
                <a:spcPts val="0"/>
              </a:spcBef>
              <a:spcAft>
                <a:spcPts val="0"/>
              </a:spcAft>
              <a:defRPr/>
            </a:pPr>
            <a:r>
              <a:rPr lang="ru-RU" b="1" spc="300" dirty="0">
                <a:ln>
                  <a:solidFill>
                    <a:schemeClr val="accent6">
                      <a:lumMod val="50000"/>
                    </a:schemeClr>
                  </a:solidFill>
                </a:ln>
                <a:solidFill>
                  <a:schemeClr val="accent6">
                    <a:lumMod val="5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Comic Sans MS" pitchFamily="66" charset="0"/>
              </a:rPr>
              <a:t>Анкета </a:t>
            </a:r>
            <a:br>
              <a:rPr lang="ru-RU" b="1" spc="300" dirty="0">
                <a:ln>
                  <a:solidFill>
                    <a:schemeClr val="accent6">
                      <a:lumMod val="50000"/>
                    </a:schemeClr>
                  </a:solidFill>
                </a:ln>
                <a:solidFill>
                  <a:schemeClr val="accent6">
                    <a:lumMod val="5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Comic Sans MS" pitchFamily="66" charset="0"/>
              </a:rPr>
            </a:br>
            <a:r>
              <a:rPr lang="ru-RU" b="1" spc="300" dirty="0">
                <a:ln>
                  <a:solidFill>
                    <a:schemeClr val="accent6">
                      <a:lumMod val="50000"/>
                    </a:schemeClr>
                  </a:solidFill>
                </a:ln>
                <a:solidFill>
                  <a:schemeClr val="accent6">
                    <a:lumMod val="5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Comic Sans MS" pitchFamily="66" charset="0"/>
              </a:rPr>
              <a:t>«Хорошие ли вы родители</a:t>
            </a:r>
            <a:r>
              <a:rPr lang="ru-RU" b="1" spc="300" dirty="0" smtClean="0">
                <a:ln>
                  <a:solidFill>
                    <a:schemeClr val="accent6">
                      <a:lumMod val="50000"/>
                    </a:schemeClr>
                  </a:solidFill>
                </a:ln>
                <a:solidFill>
                  <a:schemeClr val="accent6">
                    <a:lumMod val="5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Comic Sans MS" pitchFamily="66" charset="0"/>
              </a:rPr>
              <a:t>»</a:t>
            </a:r>
            <a:endParaRPr lang="ru-RU" spc="300" dirty="0">
              <a:ln>
                <a:solidFill>
                  <a:schemeClr val="accent6">
                    <a:lumMod val="50000"/>
                  </a:schemeClr>
                </a:solidFill>
              </a:ln>
              <a:solidFill>
                <a:schemeClr val="accent6">
                  <a:lumMod val="50000"/>
                </a:schemeClr>
              </a:solidFill>
              <a:latin typeface="Comic Sans MS" pitchFamily="66" charset="0"/>
            </a:endParaRPr>
          </a:p>
        </p:txBody>
      </p:sp>
      <p:sp>
        <p:nvSpPr>
          <p:cNvPr id="3" name="Объект 2"/>
          <p:cNvSpPr>
            <a:spLocks noGrp="1"/>
          </p:cNvSpPr>
          <p:nvPr>
            <p:ph idx="1"/>
          </p:nvPr>
        </p:nvSpPr>
        <p:spPr>
          <a:xfrm>
            <a:off x="251520" y="1844824"/>
            <a:ext cx="8740080" cy="4896544"/>
          </a:xfrm>
        </p:spPr>
        <p:txBody>
          <a:bodyPr/>
          <a:lstStyle/>
          <a:p>
            <a:pPr algn="ctr">
              <a:buNone/>
            </a:pPr>
            <a:r>
              <a:rPr lang="ru-RU" sz="4000" dirty="0">
                <a:ln>
                  <a:solidFill>
                    <a:schemeClr val="accent6">
                      <a:lumMod val="50000"/>
                    </a:schemeClr>
                  </a:solidFill>
                </a:ln>
                <a:solidFill>
                  <a:schemeClr val="accent6">
                    <a:lumMod val="50000"/>
                  </a:schemeClr>
                </a:solidFill>
                <a:latin typeface="Times New Roman" pitchFamily="18" charset="0"/>
                <a:cs typeface="Times New Roman" pitchFamily="18" charset="0"/>
              </a:rPr>
              <a:t>На вопросы этого теста нужно отвечать </a:t>
            </a:r>
          </a:p>
          <a:p>
            <a:pPr algn="ctr">
              <a:buNone/>
            </a:pPr>
            <a:r>
              <a:rPr lang="ru-RU" sz="4000" b="1" dirty="0">
                <a:ln>
                  <a:solidFill>
                    <a:srgbClr val="C00000"/>
                  </a:solidFill>
                </a:ln>
                <a:solidFill>
                  <a:srgbClr val="FF0000"/>
                </a:solidFill>
                <a:latin typeface="Times New Roman" pitchFamily="18" charset="0"/>
                <a:cs typeface="Times New Roman" pitchFamily="18" charset="0"/>
              </a:rPr>
              <a:t>«да», «нет», «не знаю</a:t>
            </a:r>
            <a:r>
              <a:rPr lang="ru-RU" sz="4000" b="1" dirty="0" smtClean="0">
                <a:ln>
                  <a:solidFill>
                    <a:srgbClr val="C00000"/>
                  </a:solidFill>
                </a:ln>
                <a:solidFill>
                  <a:srgbClr val="FF0000"/>
                </a:solidFill>
                <a:latin typeface="Times New Roman" pitchFamily="18" charset="0"/>
                <a:cs typeface="Times New Roman" pitchFamily="18" charset="0"/>
              </a:rPr>
              <a:t>»</a:t>
            </a:r>
          </a:p>
          <a:p>
            <a:pPr algn="ctr">
              <a:buNone/>
            </a:pPr>
            <a:endParaRPr lang="ru-RU" dirty="0"/>
          </a:p>
        </p:txBody>
      </p:sp>
      <p:pic>
        <p:nvPicPr>
          <p:cNvPr id="5" name="Picture 2" descr="C:\Documents and Settings\User\Мои документы\Картинки\3\C145-06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31840" y="3933056"/>
            <a:ext cx="2664296" cy="2808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8931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strips(down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strips(downLeft)">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04800" y="188640"/>
            <a:ext cx="8686800" cy="1106760"/>
          </a:xfrm>
        </p:spPr>
        <p:txBody>
          <a:bodyPr>
            <a:normAutofit/>
          </a:bodyPr>
          <a:lstStyle/>
          <a:p>
            <a:pPr algn="ctr"/>
            <a:r>
              <a:rPr lang="ru-RU" sz="4000" b="1" spc="300" dirty="0">
                <a:ln w="11430">
                  <a:solidFill>
                    <a:srgbClr val="C00000"/>
                  </a:solidFill>
                </a:ln>
                <a:solidFill>
                  <a:srgbClr val="FF0000"/>
                </a:solidFill>
                <a:effectLst>
                  <a:outerShdw blurRad="50800" dist="39000" dir="5460000" algn="tl">
                    <a:srgbClr val="000000">
                      <a:alpha val="38000"/>
                    </a:srgbClr>
                  </a:outerShdw>
                </a:effectLst>
                <a:latin typeface="Comic Sans MS" pitchFamily="66" charset="0"/>
              </a:rPr>
              <a:t>Подсчет </a:t>
            </a:r>
            <a:r>
              <a:rPr lang="ru-RU" sz="4000" b="1" spc="300" dirty="0" smtClean="0">
                <a:ln w="11430">
                  <a:solidFill>
                    <a:srgbClr val="C00000"/>
                  </a:solidFill>
                </a:ln>
                <a:solidFill>
                  <a:srgbClr val="FF0000"/>
                </a:solidFill>
                <a:effectLst>
                  <a:outerShdw blurRad="50800" dist="39000" dir="5460000" algn="tl">
                    <a:srgbClr val="000000">
                      <a:alpha val="38000"/>
                    </a:srgbClr>
                  </a:outerShdw>
                </a:effectLst>
                <a:latin typeface="Comic Sans MS" pitchFamily="66" charset="0"/>
              </a:rPr>
              <a:t>результатов</a:t>
            </a:r>
            <a:endParaRPr lang="ru-RU" sz="4000" spc="300" dirty="0">
              <a:ln w="11430">
                <a:solidFill>
                  <a:srgbClr val="C00000"/>
                </a:solidFill>
              </a:ln>
              <a:solidFill>
                <a:srgbClr val="FF0000"/>
              </a:solidFill>
              <a:latin typeface="Comic Sans MS" pitchFamily="66" charset="0"/>
            </a:endParaRPr>
          </a:p>
        </p:txBody>
      </p:sp>
      <p:sp>
        <p:nvSpPr>
          <p:cNvPr id="4" name="Объект 3"/>
          <p:cNvSpPr>
            <a:spLocks noGrp="1"/>
          </p:cNvSpPr>
          <p:nvPr>
            <p:ph idx="1"/>
          </p:nvPr>
        </p:nvSpPr>
        <p:spPr>
          <a:xfrm>
            <a:off x="179512" y="1196752"/>
            <a:ext cx="8812088" cy="5472608"/>
          </a:xfrm>
        </p:spPr>
        <p:txBody>
          <a:bodyPr>
            <a:normAutofit/>
          </a:bodyPr>
          <a:lstStyle/>
          <a:p>
            <a:pPr algn="ctr">
              <a:buNone/>
              <a:defRPr/>
            </a:pPr>
            <a:r>
              <a:rPr lang="ru-RU" sz="3600" b="1" spc="300" dirty="0">
                <a:effectLst>
                  <a:outerShdw blurRad="38100" dist="38100" dir="2700000" algn="tl">
                    <a:srgbClr val="000000">
                      <a:alpha val="43137"/>
                    </a:srgbClr>
                  </a:outerShdw>
                </a:effectLst>
                <a:latin typeface="Times New Roman" pitchFamily="18" charset="0"/>
                <a:cs typeface="Times New Roman" pitchFamily="18" charset="0"/>
              </a:rPr>
              <a:t>За каждый ответ </a:t>
            </a:r>
            <a:r>
              <a:rPr lang="ru-RU" sz="3600" b="1" spc="3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«да» </a:t>
            </a:r>
            <a:r>
              <a:rPr lang="ru-RU" sz="3600" b="1" spc="300" dirty="0">
                <a:effectLst>
                  <a:outerShdw blurRad="38100" dist="38100" dir="2700000" algn="tl">
                    <a:srgbClr val="000000">
                      <a:alpha val="43137"/>
                    </a:srgbClr>
                  </a:outerShdw>
                </a:effectLst>
                <a:latin typeface="Times New Roman" pitchFamily="18" charset="0"/>
                <a:cs typeface="Times New Roman" pitchFamily="18" charset="0"/>
              </a:rPr>
              <a:t>на вопросы</a:t>
            </a:r>
            <a:r>
              <a:rPr lang="ru-RU" sz="3600" b="1" spc="300" dirty="0" smtClean="0">
                <a:effectLst>
                  <a:outerShdw blurRad="38100" dist="38100" dir="2700000" algn="tl">
                    <a:srgbClr val="000000">
                      <a:alpha val="43137"/>
                    </a:srgbClr>
                  </a:outerShdw>
                </a:effectLst>
                <a:latin typeface="Times New Roman" pitchFamily="18" charset="0"/>
                <a:cs typeface="Times New Roman" pitchFamily="18" charset="0"/>
              </a:rPr>
              <a:t>:</a:t>
            </a:r>
          </a:p>
          <a:p>
            <a:pPr algn="ctr">
              <a:buNone/>
              <a:defRPr/>
            </a:pPr>
            <a:r>
              <a:rPr lang="ru-RU" sz="3600" b="1" spc="600" dirty="0" smtClean="0">
                <a:effectLst>
                  <a:outerShdw blurRad="38100" dist="38100" dir="2700000" algn="tl">
                    <a:srgbClr val="000000">
                      <a:alpha val="43137"/>
                    </a:srgbClr>
                  </a:outerShdw>
                </a:effectLst>
                <a:latin typeface="Times New Roman" pitchFamily="18" charset="0"/>
                <a:cs typeface="Times New Roman" pitchFamily="18" charset="0"/>
              </a:rPr>
              <a:t>2, 4, 6, 8, 10, 12, 14</a:t>
            </a:r>
            <a:r>
              <a:rPr lang="ru-RU" sz="3600" b="1" spc="300" dirty="0">
                <a:effectLst>
                  <a:outerShdw blurRad="38100" dist="38100" dir="2700000" algn="tl">
                    <a:srgbClr val="000000">
                      <a:alpha val="43137"/>
                    </a:srgbClr>
                  </a:outerShdw>
                </a:effectLst>
                <a:latin typeface="Times New Roman" pitchFamily="18" charset="0"/>
                <a:cs typeface="Times New Roman" pitchFamily="18" charset="0"/>
              </a:rPr>
              <a:t>, </a:t>
            </a:r>
          </a:p>
          <a:p>
            <a:pPr algn="ctr">
              <a:buNone/>
              <a:defRPr/>
            </a:pPr>
            <a:r>
              <a:rPr lang="ru-RU" sz="3600" b="1" spc="300" dirty="0">
                <a:effectLst>
                  <a:outerShdw blurRad="38100" dist="38100" dir="2700000" algn="tl">
                    <a:srgbClr val="000000">
                      <a:alpha val="43137"/>
                    </a:srgbClr>
                  </a:outerShdw>
                </a:effectLst>
                <a:latin typeface="Times New Roman" pitchFamily="18" charset="0"/>
                <a:cs typeface="Times New Roman" pitchFamily="18" charset="0"/>
              </a:rPr>
              <a:t>а также </a:t>
            </a:r>
            <a:r>
              <a:rPr lang="ru-RU" sz="3600" b="1" spc="3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«нет» </a:t>
            </a:r>
            <a:r>
              <a:rPr lang="ru-RU" sz="3600" b="1" spc="300" dirty="0">
                <a:effectLst>
                  <a:outerShdw blurRad="38100" dist="38100" dir="2700000" algn="tl">
                    <a:srgbClr val="000000">
                      <a:alpha val="43137"/>
                    </a:srgbClr>
                  </a:outerShdw>
                </a:effectLst>
                <a:latin typeface="Times New Roman" pitchFamily="18" charset="0"/>
                <a:cs typeface="Times New Roman" pitchFamily="18" charset="0"/>
              </a:rPr>
              <a:t>на вопросы</a:t>
            </a:r>
            <a:r>
              <a:rPr lang="ru-RU" sz="3600" b="1" spc="300" dirty="0" smtClean="0">
                <a:effectLst>
                  <a:outerShdw blurRad="38100" dist="38100" dir="2700000" algn="tl">
                    <a:srgbClr val="000000">
                      <a:alpha val="43137"/>
                    </a:srgbClr>
                  </a:outerShdw>
                </a:effectLst>
                <a:latin typeface="Times New Roman" pitchFamily="18" charset="0"/>
                <a:cs typeface="Times New Roman" pitchFamily="18" charset="0"/>
              </a:rPr>
              <a:t>:</a:t>
            </a:r>
          </a:p>
          <a:p>
            <a:pPr algn="ctr">
              <a:buNone/>
              <a:defRPr/>
            </a:pPr>
            <a:r>
              <a:rPr lang="ru-RU" sz="3600" b="1" spc="600" dirty="0" smtClean="0">
                <a:effectLst>
                  <a:outerShdw blurRad="38100" dist="38100" dir="2700000" algn="tl">
                    <a:srgbClr val="000000">
                      <a:alpha val="43137"/>
                    </a:srgbClr>
                  </a:outerShdw>
                </a:effectLst>
                <a:latin typeface="Times New Roman" pitchFamily="18" charset="0"/>
                <a:cs typeface="Times New Roman" pitchFamily="18" charset="0"/>
              </a:rPr>
              <a:t>1, 3, 5, 7, 9, 11, 13, 15</a:t>
            </a:r>
            <a:r>
              <a:rPr lang="ru-RU" sz="3600" b="1" spc="3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ru-RU" sz="3600" b="1" spc="300" dirty="0">
              <a:effectLst>
                <a:outerShdw blurRad="38100" dist="38100" dir="2700000" algn="tl">
                  <a:srgbClr val="000000">
                    <a:alpha val="43137"/>
                  </a:srgbClr>
                </a:outerShdw>
              </a:effectLst>
              <a:latin typeface="Times New Roman" pitchFamily="18" charset="0"/>
              <a:cs typeface="Times New Roman" pitchFamily="18" charset="0"/>
            </a:endParaRPr>
          </a:p>
          <a:p>
            <a:pPr algn="ctr">
              <a:buNone/>
              <a:defRPr/>
            </a:pPr>
            <a:r>
              <a:rPr lang="ru-RU" sz="3600" b="1" spc="300" dirty="0">
                <a:effectLst>
                  <a:outerShdw blurRad="38100" dist="38100" dir="2700000" algn="tl">
                    <a:srgbClr val="000000">
                      <a:alpha val="43137"/>
                    </a:srgbClr>
                  </a:outerShdw>
                </a:effectLst>
                <a:latin typeface="Times New Roman" pitchFamily="18" charset="0"/>
                <a:cs typeface="Times New Roman" pitchFamily="18" charset="0"/>
              </a:rPr>
              <a:t>получаете по </a:t>
            </a:r>
            <a:r>
              <a:rPr lang="ru-RU" sz="3600" b="1" spc="3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10</a:t>
            </a:r>
            <a:r>
              <a:rPr lang="ru-RU" sz="3600" b="1" spc="300" dirty="0">
                <a:effectLst>
                  <a:outerShdw blurRad="38100" dist="38100" dir="2700000" algn="tl">
                    <a:srgbClr val="000000">
                      <a:alpha val="43137"/>
                    </a:srgbClr>
                  </a:outerShdw>
                </a:effectLst>
                <a:latin typeface="Times New Roman" pitchFamily="18" charset="0"/>
                <a:cs typeface="Times New Roman" pitchFamily="18" charset="0"/>
              </a:rPr>
              <a:t> очков</a:t>
            </a:r>
            <a:r>
              <a:rPr lang="ru-RU" sz="3600" b="1" dirty="0">
                <a:effectLst>
                  <a:outerShdw blurRad="38100" dist="38100" dir="2700000" algn="tl">
                    <a:srgbClr val="000000">
                      <a:alpha val="43137"/>
                    </a:srgbClr>
                  </a:outerShdw>
                </a:effectLst>
                <a:latin typeface="Times New Roman" pitchFamily="18" charset="0"/>
                <a:cs typeface="Times New Roman" pitchFamily="18" charset="0"/>
              </a:rPr>
              <a:t>. </a:t>
            </a:r>
          </a:p>
          <a:p>
            <a:pPr algn="ctr">
              <a:buNone/>
              <a:defRPr/>
            </a:pPr>
            <a:r>
              <a:rPr lang="ru-RU" sz="3600" b="1" spc="300" dirty="0">
                <a:effectLst>
                  <a:outerShdw blurRad="38100" dist="38100" dir="2700000" algn="tl">
                    <a:srgbClr val="000000">
                      <a:alpha val="43137"/>
                    </a:srgbClr>
                  </a:outerShdw>
                </a:effectLst>
                <a:latin typeface="Times New Roman" pitchFamily="18" charset="0"/>
                <a:cs typeface="Times New Roman" pitchFamily="18" charset="0"/>
              </a:rPr>
              <a:t>За каждые </a:t>
            </a:r>
            <a:r>
              <a:rPr lang="ru-RU" sz="3600" b="1" spc="3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«не знаю» </a:t>
            </a:r>
            <a:r>
              <a:rPr lang="ru-RU" sz="3600" b="1" spc="300" dirty="0">
                <a:effectLst>
                  <a:outerShdw blurRad="38100" dist="38100" dir="2700000" algn="tl">
                    <a:srgbClr val="000000">
                      <a:alpha val="43137"/>
                    </a:srgbClr>
                  </a:outerShdw>
                </a:effectLst>
                <a:latin typeface="Times New Roman" pitchFamily="18" charset="0"/>
                <a:cs typeface="Times New Roman" pitchFamily="18" charset="0"/>
              </a:rPr>
              <a:t>получаете по </a:t>
            </a:r>
            <a:r>
              <a:rPr lang="ru-RU" sz="3600" b="1" spc="3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5</a:t>
            </a:r>
            <a:r>
              <a:rPr lang="ru-RU" sz="3600" b="1" spc="300" dirty="0">
                <a:effectLst>
                  <a:outerShdw blurRad="38100" dist="38100" dir="2700000" algn="tl">
                    <a:srgbClr val="000000">
                      <a:alpha val="43137"/>
                    </a:srgbClr>
                  </a:outerShdw>
                </a:effectLst>
                <a:latin typeface="Times New Roman" pitchFamily="18" charset="0"/>
                <a:cs typeface="Times New Roman" pitchFamily="18" charset="0"/>
              </a:rPr>
              <a:t> очков.</a:t>
            </a:r>
            <a:r>
              <a:rPr lang="ru-RU" sz="3600" b="1" dirty="0">
                <a:effectLst>
                  <a:outerShdw blurRad="38100" dist="38100" dir="2700000" algn="tl">
                    <a:srgbClr val="000000">
                      <a:alpha val="43137"/>
                    </a:srgbClr>
                  </a:outerShdw>
                </a:effectLst>
                <a:latin typeface="Times New Roman" pitchFamily="18" charset="0"/>
                <a:cs typeface="Times New Roman" pitchFamily="18" charset="0"/>
              </a:rPr>
              <a:t> </a:t>
            </a:r>
          </a:p>
          <a:p>
            <a:pPr algn="ctr">
              <a:buNone/>
              <a:defRPr/>
            </a:pPr>
            <a:r>
              <a:rPr lang="ru-RU" b="1" dirty="0" smtClean="0">
                <a:effectLst>
                  <a:outerShdw blurRad="38100" dist="38100" dir="2700000" algn="tl">
                    <a:srgbClr val="000000">
                      <a:alpha val="43137"/>
                    </a:srgbClr>
                  </a:outerShdw>
                </a:effectLst>
                <a:latin typeface="Times New Roman" pitchFamily="18" charset="0"/>
                <a:cs typeface="Times New Roman" pitchFamily="18" charset="0"/>
              </a:rPr>
              <a:t>Подсчитайте </a:t>
            </a:r>
            <a:r>
              <a:rPr lang="ru-RU" b="1" dirty="0">
                <a:effectLst>
                  <a:outerShdw blurRad="38100" dist="38100" dir="2700000" algn="tl">
                    <a:srgbClr val="000000">
                      <a:alpha val="43137"/>
                    </a:srgbClr>
                  </a:outerShdw>
                </a:effectLst>
                <a:latin typeface="Times New Roman" pitchFamily="18" charset="0"/>
                <a:cs typeface="Times New Roman" pitchFamily="18" charset="0"/>
              </a:rPr>
              <a:t>полученные очки</a:t>
            </a:r>
            <a:r>
              <a:rPr lang="ru-RU" sz="36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4106286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1000"/>
                                        <p:tgtEl>
                                          <p:spTgt spid="4">
                                            <p:txEl>
                                              <p:pRg st="0" end="0"/>
                                            </p:txEl>
                                          </p:spTgt>
                                        </p:tgtEl>
                                      </p:cBhvr>
                                    </p:animEffect>
                                    <p:anim calcmode="lin" valueType="num">
                                      <p:cBhvr>
                                        <p:cTn id="1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fade">
                                      <p:cBhvr>
                                        <p:cTn id="20" dur="1000"/>
                                        <p:tgtEl>
                                          <p:spTgt spid="4">
                                            <p:txEl>
                                              <p:pRg st="1" end="1"/>
                                            </p:txEl>
                                          </p:spTgt>
                                        </p:tgtEl>
                                      </p:cBhvr>
                                    </p:animEffect>
                                    <p:anim calcmode="lin" valueType="num">
                                      <p:cBhvr>
                                        <p:cTn id="21"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fade">
                                      <p:cBhvr>
                                        <p:cTn id="27" dur="1000"/>
                                        <p:tgtEl>
                                          <p:spTgt spid="4">
                                            <p:txEl>
                                              <p:pRg st="2" end="2"/>
                                            </p:txEl>
                                          </p:spTgt>
                                        </p:tgtEl>
                                      </p:cBhvr>
                                    </p:animEffect>
                                    <p:anim calcmode="lin" valueType="num">
                                      <p:cBhvr>
                                        <p:cTn id="2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
                                            <p:txEl>
                                              <p:pRg st="3" end="3"/>
                                            </p:txEl>
                                          </p:spTgt>
                                        </p:tgtEl>
                                        <p:attrNameLst>
                                          <p:attrName>style.visibility</p:attrName>
                                        </p:attrNameLst>
                                      </p:cBhvr>
                                      <p:to>
                                        <p:strVal val="visible"/>
                                      </p:to>
                                    </p:set>
                                    <p:animEffect transition="in" filter="fade">
                                      <p:cBhvr>
                                        <p:cTn id="34" dur="1000"/>
                                        <p:tgtEl>
                                          <p:spTgt spid="4">
                                            <p:txEl>
                                              <p:pRg st="3" end="3"/>
                                            </p:txEl>
                                          </p:spTgt>
                                        </p:tgtEl>
                                      </p:cBhvr>
                                    </p:animEffect>
                                    <p:anim calcmode="lin" valueType="num">
                                      <p:cBhvr>
                                        <p:cTn id="3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4">
                                            <p:txEl>
                                              <p:pRg st="4" end="4"/>
                                            </p:txEl>
                                          </p:spTgt>
                                        </p:tgtEl>
                                        <p:attrNameLst>
                                          <p:attrName>style.visibility</p:attrName>
                                        </p:attrNameLst>
                                      </p:cBhvr>
                                      <p:to>
                                        <p:strVal val="visible"/>
                                      </p:to>
                                    </p:set>
                                    <p:animEffect transition="in" filter="fade">
                                      <p:cBhvr>
                                        <p:cTn id="41" dur="1000"/>
                                        <p:tgtEl>
                                          <p:spTgt spid="4">
                                            <p:txEl>
                                              <p:pRg st="4" end="4"/>
                                            </p:txEl>
                                          </p:spTgt>
                                        </p:tgtEl>
                                      </p:cBhvr>
                                    </p:animEffect>
                                    <p:anim calcmode="lin" valueType="num">
                                      <p:cBhvr>
                                        <p:cTn id="4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
                                            <p:txEl>
                                              <p:pRg st="5" end="5"/>
                                            </p:txEl>
                                          </p:spTgt>
                                        </p:tgtEl>
                                        <p:attrNameLst>
                                          <p:attrName>style.visibility</p:attrName>
                                        </p:attrNameLst>
                                      </p:cBhvr>
                                      <p:to>
                                        <p:strVal val="visible"/>
                                      </p:to>
                                    </p:set>
                                    <p:animEffect transition="in" filter="fade">
                                      <p:cBhvr>
                                        <p:cTn id="48" dur="1000"/>
                                        <p:tgtEl>
                                          <p:spTgt spid="4">
                                            <p:txEl>
                                              <p:pRg st="5" end="5"/>
                                            </p:txEl>
                                          </p:spTgt>
                                        </p:tgtEl>
                                      </p:cBhvr>
                                    </p:animEffect>
                                    <p:anim calcmode="lin" valueType="num">
                                      <p:cBhvr>
                                        <p:cTn id="49"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
                                            <p:txEl>
                                              <p:pRg st="6" end="6"/>
                                            </p:txEl>
                                          </p:spTgt>
                                        </p:tgtEl>
                                        <p:attrNameLst>
                                          <p:attrName>style.visibility</p:attrName>
                                        </p:attrNameLst>
                                      </p:cBhvr>
                                      <p:to>
                                        <p:strVal val="visible"/>
                                      </p:to>
                                    </p:set>
                                    <p:animEffect transition="in" filter="fade">
                                      <p:cBhvr>
                                        <p:cTn id="55" dur="1000"/>
                                        <p:tgtEl>
                                          <p:spTgt spid="4">
                                            <p:txEl>
                                              <p:pRg st="6" end="6"/>
                                            </p:txEl>
                                          </p:spTgt>
                                        </p:tgtEl>
                                      </p:cBhvr>
                                    </p:animEffect>
                                    <p:anim calcmode="lin" valueType="num">
                                      <p:cBhvr>
                                        <p:cTn id="56"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188640"/>
            <a:ext cx="8686800" cy="936104"/>
          </a:xfrm>
        </p:spPr>
        <p:txBody>
          <a:bodyPr>
            <a:noAutofit/>
          </a:bodyPr>
          <a:lstStyle/>
          <a:p>
            <a:pPr algn="ctr"/>
            <a:r>
              <a:rPr lang="ru-RU" sz="60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100-150 </a:t>
            </a:r>
            <a:r>
              <a:rPr lang="ru-RU" sz="60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очков</a:t>
            </a:r>
            <a:endParaRPr lang="ru-RU" sz="6000" dirty="0">
              <a:latin typeface="Times New Roman" pitchFamily="18" charset="0"/>
              <a:cs typeface="Times New Roman" pitchFamily="18" charset="0"/>
            </a:endParaRPr>
          </a:p>
        </p:txBody>
      </p:sp>
      <p:sp>
        <p:nvSpPr>
          <p:cNvPr id="3" name="Объект 2"/>
          <p:cNvSpPr>
            <a:spLocks noGrp="1"/>
          </p:cNvSpPr>
          <p:nvPr>
            <p:ph idx="1"/>
          </p:nvPr>
        </p:nvSpPr>
        <p:spPr>
          <a:xfrm>
            <a:off x="107504" y="1196752"/>
            <a:ext cx="8884096" cy="5328592"/>
          </a:xfrm>
        </p:spPr>
        <p:txBody>
          <a:bodyPr>
            <a:noAutofit/>
          </a:bodyPr>
          <a:lstStyle/>
          <a:p>
            <a:r>
              <a:rPr lang="ru-RU" b="1" dirty="0">
                <a:solidFill>
                  <a:srgbClr val="A50021"/>
                </a:solidFill>
                <a:latin typeface="Times New Roman" pitchFamily="18" charset="0"/>
                <a:cs typeface="Times New Roman" pitchFamily="18" charset="0"/>
              </a:rPr>
              <a:t>Вы располагаете большими возможностями правильно понимать собственного ребенка. Ваши взгляды и суждения – ваши союзники в решении различных воспитательных проблем. Если этому на практике сопутствует подобное открытое поведение, полное терпимости, вас можно признать примером, достойным для подражания. Для идеала вам не хватает одного маленького шага. Им может стать мнение вашего ребенка</a:t>
            </a:r>
            <a:r>
              <a:rPr lang="ru-RU" b="1" dirty="0" smtClean="0">
                <a:solidFill>
                  <a:srgbClr val="A50021"/>
                </a:solidFill>
                <a:latin typeface="Times New Roman" pitchFamily="18" charset="0"/>
                <a:cs typeface="Times New Roman" pitchFamily="18" charset="0"/>
              </a:rPr>
              <a:t>.</a:t>
            </a:r>
            <a:endParaRPr lang="ru-RU" b="1" dirty="0">
              <a:solidFill>
                <a:srgbClr val="A50021"/>
              </a:solidFill>
              <a:latin typeface="Times New Roman" pitchFamily="18" charset="0"/>
              <a:cs typeface="Times New Roman" pitchFamily="18" charset="0"/>
            </a:endParaRPr>
          </a:p>
        </p:txBody>
      </p:sp>
    </p:spTree>
    <p:extLst>
      <p:ext uri="{BB962C8B-B14F-4D97-AF65-F5344CB8AC3E}">
        <p14:creationId xmlns:p14="http://schemas.microsoft.com/office/powerpoint/2010/main" val="3957028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Tree>
    <p:extLst>
      <p:ext uri="{BB962C8B-B14F-4D97-AF65-F5344CB8AC3E}">
        <p14:creationId xmlns:p14="http://schemas.microsoft.com/office/powerpoint/2010/main" val="304996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188640"/>
            <a:ext cx="8686800" cy="936104"/>
          </a:xfrm>
        </p:spPr>
        <p:txBody>
          <a:bodyPr>
            <a:normAutofit fontScale="90000"/>
          </a:bodyPr>
          <a:lstStyle/>
          <a:p>
            <a:pPr algn="ctr"/>
            <a:r>
              <a:rPr lang="ru-RU" sz="67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50-99 </a:t>
            </a:r>
            <a:r>
              <a:rPr lang="ru-RU" sz="67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очков</a:t>
            </a:r>
            <a:endParaRPr lang="ru-RU" dirty="0"/>
          </a:p>
        </p:txBody>
      </p:sp>
      <p:sp>
        <p:nvSpPr>
          <p:cNvPr id="3" name="Объект 2"/>
          <p:cNvSpPr>
            <a:spLocks noGrp="1"/>
          </p:cNvSpPr>
          <p:nvPr>
            <p:ph idx="1"/>
          </p:nvPr>
        </p:nvSpPr>
        <p:spPr>
          <a:xfrm>
            <a:off x="0" y="980728"/>
            <a:ext cx="8991600" cy="5688632"/>
          </a:xfrm>
        </p:spPr>
        <p:txBody>
          <a:bodyPr>
            <a:noAutofit/>
          </a:bodyPr>
          <a:lstStyle/>
          <a:p>
            <a:r>
              <a:rPr lang="ru-RU" b="1" dirty="0">
                <a:solidFill>
                  <a:srgbClr val="002060"/>
                </a:solidFill>
                <a:latin typeface="Times New Roman" pitchFamily="18" charset="0"/>
                <a:cs typeface="Times New Roman" pitchFamily="18" charset="0"/>
              </a:rPr>
              <a:t>Вы находитесь на правильной дороге к лучшему пониманию собственного ребенка. Свои временные трудности или проблемы с ребенком вы можете разрешить, начав с себя. И не старайтесь оправдываться нехваткой времени или натурой вашего ребенка. Есть несколько проблем, на которые вы имеете влияние, поэтому постарайтесь это использовать. И не забывайте, что понимать - это не всегда означает принимать. Не только ребенка, но и собственную личность тоже</a:t>
            </a:r>
            <a:r>
              <a:rPr lang="ru-RU" b="1" dirty="0" smtClean="0">
                <a:solidFill>
                  <a:srgbClr val="002060"/>
                </a:solidFill>
                <a:latin typeface="Times New Roman" pitchFamily="18" charset="0"/>
                <a:cs typeface="Times New Roman" pitchFamily="18" charset="0"/>
              </a:rPr>
              <a:t>.</a:t>
            </a:r>
            <a:endParaRPr lang="ru-RU"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664069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188640"/>
            <a:ext cx="8686800" cy="936104"/>
          </a:xfrm>
        </p:spPr>
        <p:txBody>
          <a:bodyPr>
            <a:normAutofit fontScale="90000"/>
          </a:bodyPr>
          <a:lstStyle/>
          <a:p>
            <a:pPr algn="ctr"/>
            <a:r>
              <a:rPr lang="ru-RU" sz="67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0-49 </a:t>
            </a:r>
            <a:r>
              <a:rPr lang="ru-RU" sz="67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очков</a:t>
            </a:r>
            <a:endParaRPr lang="ru-RU" dirty="0"/>
          </a:p>
        </p:txBody>
      </p:sp>
      <p:sp>
        <p:nvSpPr>
          <p:cNvPr id="3" name="Объект 2"/>
          <p:cNvSpPr>
            <a:spLocks noGrp="1"/>
          </p:cNvSpPr>
          <p:nvPr>
            <p:ph idx="1"/>
          </p:nvPr>
        </p:nvSpPr>
        <p:spPr>
          <a:xfrm>
            <a:off x="107504" y="1196752"/>
            <a:ext cx="8884096" cy="5400600"/>
          </a:xfrm>
        </p:spPr>
        <p:txBody>
          <a:bodyPr>
            <a:normAutofit/>
          </a:bodyPr>
          <a:lstStyle/>
          <a:p>
            <a:r>
              <a:rPr lang="ru-RU" b="1" dirty="0">
                <a:solidFill>
                  <a:schemeClr val="accent2">
                    <a:lumMod val="50000"/>
                  </a:schemeClr>
                </a:solidFill>
                <a:latin typeface="Times New Roman" pitchFamily="18" charset="0"/>
                <a:cs typeface="Times New Roman" pitchFamily="18" charset="0"/>
              </a:rPr>
              <a:t>Кажется, можно только больше сочувствовать вашему ребенку, чем вам, поскольку он не попал к родителю – доброму другу и проводнику на трудной дороге получения жизненного опыта. Но еще не все потеряно. Если вы действительно хотите что-то сделать для вашего ребенка, попробуйте иначе. Это не будет легко, зато в будущем вернется благодарностью и сложившейся жизнью вашего </a:t>
            </a:r>
            <a:r>
              <a:rPr lang="ru-RU" b="1" dirty="0" smtClean="0">
                <a:solidFill>
                  <a:schemeClr val="accent2">
                    <a:lumMod val="50000"/>
                  </a:schemeClr>
                </a:solidFill>
                <a:latin typeface="Times New Roman" pitchFamily="18" charset="0"/>
                <a:cs typeface="Times New Roman" pitchFamily="18" charset="0"/>
              </a:rPr>
              <a:t>ребенка</a:t>
            </a:r>
            <a:r>
              <a:rPr lang="ru-RU" b="1" dirty="0">
                <a:solidFill>
                  <a:schemeClr val="accent2">
                    <a:lumMod val="50000"/>
                  </a:schemeClr>
                </a:solidFill>
                <a:latin typeface="Times New Roman" pitchFamily="18" charset="0"/>
                <a:cs typeface="Times New Roman" pitchFamily="18" charset="0"/>
              </a:rPr>
              <a:t>.</a:t>
            </a:r>
          </a:p>
        </p:txBody>
      </p:sp>
    </p:spTree>
    <p:extLst>
      <p:ext uri="{BB962C8B-B14F-4D97-AF65-F5344CB8AC3E}">
        <p14:creationId xmlns:p14="http://schemas.microsoft.com/office/powerpoint/2010/main" val="3823661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Тест 2</a:t>
            </a:r>
            <a:endParaRPr lang="ru-RU" dirty="0"/>
          </a:p>
        </p:txBody>
      </p:sp>
      <p:sp>
        <p:nvSpPr>
          <p:cNvPr id="3" name="Объект 2"/>
          <p:cNvSpPr>
            <a:spLocks noGrp="1"/>
          </p:cNvSpPr>
          <p:nvPr>
            <p:ph idx="1"/>
          </p:nvPr>
        </p:nvSpPr>
        <p:spPr/>
        <p:txBody>
          <a:bodyPr>
            <a:normAutofit fontScale="92500" lnSpcReduction="20000"/>
          </a:bodyPr>
          <a:lstStyle/>
          <a:p>
            <a:r>
              <a:rPr lang="ru-RU" dirty="0"/>
              <a:t>25-40 баллов – Вы заняли верную позицию в воспитании своего ребенка. Он получает достаточное количество внимания и заботы старших, но при этом получает возможность проявить свою независимость и свою взрослость</a:t>
            </a:r>
          </a:p>
          <a:p>
            <a:endParaRPr lang="ru-RU" dirty="0"/>
          </a:p>
          <a:p>
            <a:r>
              <a:rPr lang="ru-RU" dirty="0"/>
              <a:t>Меньше 25 баллов – Вы мало уделяете внимания вопросам воспитания своего ребенка. Вас больше волнуют ваши проблемы на работе и супружеские взаимоотношения.</a:t>
            </a:r>
          </a:p>
          <a:p>
            <a:endParaRPr lang="ru-RU" dirty="0"/>
          </a:p>
          <a:p>
            <a:endParaRPr lang="ru-RU" dirty="0"/>
          </a:p>
        </p:txBody>
      </p:sp>
    </p:spTree>
    <p:extLst>
      <p:ext uri="{BB962C8B-B14F-4D97-AF65-F5344CB8AC3E}">
        <p14:creationId xmlns:p14="http://schemas.microsoft.com/office/powerpoint/2010/main" val="18727852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Советы классного руководителя</a:t>
            </a:r>
            <a:endParaRPr lang="ru-RU" dirty="0"/>
          </a:p>
        </p:txBody>
      </p:sp>
      <p:sp>
        <p:nvSpPr>
          <p:cNvPr id="3" name="Объект 2"/>
          <p:cNvSpPr>
            <a:spLocks noGrp="1"/>
          </p:cNvSpPr>
          <p:nvPr>
            <p:ph idx="1"/>
          </p:nvPr>
        </p:nvSpPr>
        <p:spPr>
          <a:xfrm>
            <a:off x="179512" y="1124744"/>
            <a:ext cx="8812088" cy="4955381"/>
          </a:xfrm>
        </p:spPr>
        <p:txBody>
          <a:bodyPr>
            <a:normAutofit fontScale="77500" lnSpcReduction="20000"/>
          </a:bodyPr>
          <a:lstStyle/>
          <a:p>
            <a:pPr>
              <a:buFont typeface="Wingdings" pitchFamily="2" charset="2"/>
              <a:buChar char="v"/>
            </a:pPr>
            <a:r>
              <a:rPr lang="ru-RU" dirty="0"/>
              <a:t>Выстраивайте позитивные отношения между вами и ребенком.</a:t>
            </a:r>
          </a:p>
          <a:p>
            <a:pPr>
              <a:buFont typeface="Wingdings" pitchFamily="2" charset="2"/>
              <a:buChar char="v"/>
            </a:pPr>
            <a:r>
              <a:rPr lang="ru-RU" dirty="0"/>
              <a:t>Беседуйте с ребенком дружелюбно, в уважительном тоне. </a:t>
            </a:r>
            <a:r>
              <a:rPr lang="ru-RU" dirty="0" smtClean="0"/>
              <a:t>Тон </a:t>
            </a:r>
            <a:r>
              <a:rPr lang="ru-RU" dirty="0"/>
              <a:t>должен демонстрировать только уважение к подростку как к личности</a:t>
            </a:r>
            <a:r>
              <a:rPr lang="ru-RU" dirty="0" smtClean="0"/>
              <a:t>.</a:t>
            </a:r>
          </a:p>
          <a:p>
            <a:pPr>
              <a:buFont typeface="Wingdings" pitchFamily="2" charset="2"/>
              <a:buChar char="v"/>
            </a:pPr>
            <a:r>
              <a:rPr lang="ru-RU" dirty="0"/>
              <a:t>Будьте одновременно добры и тверды. Взрослый не должен выступать в роли судьи.</a:t>
            </a:r>
          </a:p>
          <a:p>
            <a:pPr>
              <a:buFont typeface="Wingdings" pitchFamily="2" charset="2"/>
              <a:buChar char="v"/>
            </a:pPr>
            <a:endParaRPr lang="ru-RU" dirty="0"/>
          </a:p>
          <a:p>
            <a:pPr>
              <a:buFont typeface="Wingdings" pitchFamily="2" charset="2"/>
              <a:buChar char="v"/>
            </a:pPr>
            <a:r>
              <a:rPr lang="ru-RU" dirty="0"/>
              <a:t>Снимите контроль. Контроль над подростком требует особого внимания взрослых. Ответный гнев редко приводит к успеху.</a:t>
            </a:r>
          </a:p>
          <a:p>
            <a:pPr>
              <a:buFont typeface="Wingdings" pitchFamily="2" charset="2"/>
              <a:buChar char="v"/>
            </a:pPr>
            <a:endParaRPr lang="ru-RU" dirty="0"/>
          </a:p>
          <a:p>
            <a:pPr>
              <a:buFont typeface="Wingdings" pitchFamily="2" charset="2"/>
              <a:buChar char="v"/>
            </a:pPr>
            <a:r>
              <a:rPr lang="ru-RU" dirty="0"/>
              <a:t>Поддерживайте подростка. В отличие от награды поддержка нужна даже тогда, когда нет успеха.</a:t>
            </a:r>
          </a:p>
          <a:p>
            <a:pPr>
              <a:buFont typeface="Wingdings" pitchFamily="2" charset="2"/>
              <a:buChar char="v"/>
            </a:pPr>
            <a:endParaRPr lang="ru-RU" dirty="0"/>
          </a:p>
          <a:p>
            <a:endParaRPr lang="ru-RU" dirty="0"/>
          </a:p>
        </p:txBody>
      </p:sp>
    </p:spTree>
    <p:extLst>
      <p:ext uri="{BB962C8B-B14F-4D97-AF65-F5344CB8AC3E}">
        <p14:creationId xmlns:p14="http://schemas.microsoft.com/office/powerpoint/2010/main" val="24259146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3462" y="457200"/>
            <a:ext cx="8528137" cy="745299"/>
          </a:xfrm>
        </p:spPr>
        <p:txBody>
          <a:bodyPr/>
          <a:lstStyle/>
          <a:p>
            <a:pPr algn="ctr"/>
            <a:r>
              <a:rPr lang="ru-RU" dirty="0" smtClean="0"/>
              <a:t>Рекомендации психолога</a:t>
            </a:r>
            <a:endParaRPr lang="ru-RU" dirty="0"/>
          </a:p>
        </p:txBody>
      </p:sp>
      <p:sp>
        <p:nvSpPr>
          <p:cNvPr id="3" name="Объект 2"/>
          <p:cNvSpPr>
            <a:spLocks noGrp="1"/>
          </p:cNvSpPr>
          <p:nvPr>
            <p:ph idx="1"/>
          </p:nvPr>
        </p:nvSpPr>
        <p:spPr>
          <a:xfrm>
            <a:off x="251520" y="1340768"/>
            <a:ext cx="8740080" cy="4739357"/>
          </a:xfrm>
        </p:spPr>
        <p:txBody>
          <a:bodyPr>
            <a:noAutofit/>
          </a:bodyPr>
          <a:lstStyle/>
          <a:p>
            <a:pPr algn="just">
              <a:buFont typeface="+mj-lt"/>
              <a:buAutoNum type="arabicPeriod"/>
            </a:pPr>
            <a:r>
              <a:rPr lang="ru-RU" sz="2000" b="1" dirty="0">
                <a:solidFill>
                  <a:srgbClr val="000000"/>
                </a:solidFill>
                <a:latin typeface="Tahoma"/>
              </a:rPr>
              <a:t>Старайтесь говорить со своим ребенком открыто и откровенно на самые деликатные темы.</a:t>
            </a:r>
          </a:p>
          <a:p>
            <a:pPr algn="just">
              <a:buFont typeface="+mj-lt"/>
              <a:buAutoNum type="arabicPeriod"/>
            </a:pPr>
            <a:r>
              <a:rPr lang="ru-RU" sz="2000" b="1" dirty="0">
                <a:solidFill>
                  <a:srgbClr val="000000"/>
                </a:solidFill>
                <a:latin typeface="Tahoma"/>
              </a:rPr>
              <a:t>Р</a:t>
            </a:r>
            <a:r>
              <a:rPr lang="ru-RU" sz="2000" b="1" dirty="0" smtClean="0">
                <a:solidFill>
                  <a:srgbClr val="000000"/>
                </a:solidFill>
                <a:latin typeface="Tahoma"/>
              </a:rPr>
              <a:t>ассказывайте </a:t>
            </a:r>
            <a:r>
              <a:rPr lang="ru-RU" sz="2000" b="1" dirty="0">
                <a:solidFill>
                  <a:srgbClr val="000000"/>
                </a:solidFill>
                <a:latin typeface="Tahoma"/>
              </a:rPr>
              <a:t>о своих переживаниях в том возрасте, в котором сейчас ваши дети.</a:t>
            </a:r>
          </a:p>
          <a:p>
            <a:pPr algn="just">
              <a:buFont typeface="+mj-lt"/>
              <a:buAutoNum type="arabicPeriod"/>
            </a:pPr>
            <a:r>
              <a:rPr lang="ru-RU" sz="2000" b="1" dirty="0" smtClean="0">
                <a:solidFill>
                  <a:srgbClr val="000000"/>
                </a:solidFill>
                <a:latin typeface="Tahoma"/>
              </a:rPr>
              <a:t>В </a:t>
            </a:r>
            <a:r>
              <a:rPr lang="ru-RU" sz="2000" b="1" dirty="0">
                <a:solidFill>
                  <a:srgbClr val="000000"/>
                </a:solidFill>
                <a:latin typeface="Tahoma"/>
              </a:rPr>
              <a:t>период полового созревания мальчика важно получать поддержку и одобрение со стороны мам, а девочки – со стороны пап.</a:t>
            </a:r>
          </a:p>
          <a:p>
            <a:pPr algn="just">
              <a:buFont typeface="+mj-lt"/>
              <a:buAutoNum type="arabicPeriod"/>
            </a:pPr>
            <a:r>
              <a:rPr lang="ru-RU" sz="2000" b="1" dirty="0">
                <a:solidFill>
                  <a:srgbClr val="000000"/>
                </a:solidFill>
                <a:latin typeface="Tahoma"/>
              </a:rPr>
              <a:t>Проявляйте ласку к своим детям, демонстрируйте им свою любовь.</a:t>
            </a:r>
          </a:p>
          <a:p>
            <a:pPr algn="just">
              <a:buFont typeface="+mj-lt"/>
              <a:buAutoNum type="arabicPeriod"/>
            </a:pPr>
            <a:r>
              <a:rPr lang="ru-RU" sz="2000" b="1" dirty="0">
                <a:solidFill>
                  <a:srgbClr val="000000"/>
                </a:solidFill>
                <a:latin typeface="Tahoma"/>
              </a:rPr>
              <a:t>Будьте особенно внимательны и наблюдательны, обращайте внимание на любые изменения в поведении своего ребенка.</a:t>
            </a:r>
          </a:p>
          <a:p>
            <a:pPr algn="just">
              <a:buFont typeface="+mj-lt"/>
              <a:buAutoNum type="arabicPeriod"/>
            </a:pPr>
            <a:r>
              <a:rPr lang="ru-RU" sz="2000" b="1" dirty="0">
                <a:solidFill>
                  <a:srgbClr val="000000"/>
                </a:solidFill>
                <a:latin typeface="Tahoma"/>
              </a:rPr>
              <a:t>Старайтесь защитить своего ребенка всеми возможными средствами, если он в этом нуждается.</a:t>
            </a:r>
          </a:p>
          <a:p>
            <a:r>
              <a:rPr lang="ru-RU" sz="1600" b="1" dirty="0"/>
              <a:t/>
            </a:r>
            <a:br>
              <a:rPr lang="ru-RU" sz="1600" b="1" dirty="0"/>
            </a:br>
            <a:endParaRPr lang="ru-RU" sz="1600" b="1" dirty="0"/>
          </a:p>
        </p:txBody>
      </p:sp>
    </p:spTree>
    <p:extLst>
      <p:ext uri="{BB962C8B-B14F-4D97-AF65-F5344CB8AC3E}">
        <p14:creationId xmlns:p14="http://schemas.microsoft.com/office/powerpoint/2010/main" val="886547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eaLnBrk="1" hangingPunct="1"/>
            <a:r>
              <a:rPr lang="ru-RU" dirty="0" smtClean="0"/>
              <a:t>Памятка </a:t>
            </a:r>
            <a:r>
              <a:rPr lang="ru-RU" dirty="0" smtClean="0"/>
              <a:t>родителям от шестиклассника</a:t>
            </a:r>
            <a:r>
              <a:rPr lang="ru-RU" dirty="0" smtClean="0"/>
              <a:t/>
            </a:r>
            <a:br>
              <a:rPr lang="ru-RU" dirty="0" smtClean="0"/>
            </a:br>
            <a:r>
              <a:rPr lang="ru-RU" dirty="0" smtClean="0"/>
              <a:t>     </a:t>
            </a:r>
          </a:p>
        </p:txBody>
      </p:sp>
      <p:sp>
        <p:nvSpPr>
          <p:cNvPr id="21507" name="Text Box 3"/>
          <p:cNvSpPr txBox="1">
            <a:spLocks noChangeArrowheads="1"/>
          </p:cNvSpPr>
          <p:nvPr/>
        </p:nvSpPr>
        <p:spPr bwMode="auto">
          <a:xfrm>
            <a:off x="1600200" y="2022475"/>
            <a:ext cx="7796213"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ru-RU" sz="2400">
                <a:latin typeface="Times New Roman" pitchFamily="18" charset="0"/>
              </a:rPr>
              <a:t>Не балуйте меня</a:t>
            </a:r>
          </a:p>
          <a:p>
            <a:r>
              <a:rPr lang="ru-RU" sz="2400">
                <a:latin typeface="Times New Roman" pitchFamily="18" charset="0"/>
              </a:rPr>
              <a:t>Не бойтесь быть твердым со мной</a:t>
            </a:r>
          </a:p>
          <a:p>
            <a:r>
              <a:rPr lang="ru-RU" sz="2400">
                <a:latin typeface="Times New Roman" pitchFamily="18" charset="0"/>
              </a:rPr>
              <a:t>Не полагайтесь на силу</a:t>
            </a:r>
          </a:p>
          <a:p>
            <a:r>
              <a:rPr lang="ru-RU" sz="2400">
                <a:latin typeface="Times New Roman" pitchFamily="18" charset="0"/>
              </a:rPr>
              <a:t>Не давайте обещаний, которые вы не можете исполнить</a:t>
            </a:r>
          </a:p>
          <a:p>
            <a:r>
              <a:rPr lang="ru-RU" sz="2400">
                <a:latin typeface="Times New Roman" pitchFamily="18" charset="0"/>
              </a:rPr>
              <a:t>Не заставляйте меня чувствовать себя младше</a:t>
            </a:r>
          </a:p>
          <a:p>
            <a:r>
              <a:rPr lang="ru-RU" sz="2400">
                <a:latin typeface="Times New Roman" pitchFamily="18" charset="0"/>
              </a:rPr>
              <a:t>Не поправляйте меня в присутствии посторонних людей</a:t>
            </a:r>
          </a:p>
          <a:p>
            <a:r>
              <a:rPr lang="ru-RU" sz="2400">
                <a:latin typeface="Times New Roman" pitchFamily="18" charset="0"/>
              </a:rPr>
              <a:t>Не пытайтесь читать мне нотации</a:t>
            </a:r>
          </a:p>
          <a:p>
            <a:r>
              <a:rPr lang="ru-RU" sz="2400">
                <a:latin typeface="Times New Roman" pitchFamily="18" charset="0"/>
              </a:rPr>
              <a:t>Не забывайте, что я люблю экспериментировать</a:t>
            </a:r>
          </a:p>
          <a:p>
            <a:r>
              <a:rPr lang="ru-RU" sz="2400">
                <a:latin typeface="Times New Roman" pitchFamily="18" charset="0"/>
              </a:rPr>
              <a:t>Не забывайте, что я не могу успешно развиваться без внимания и одобрения</a:t>
            </a:r>
          </a:p>
          <a:p>
            <a:r>
              <a:rPr lang="ru-RU" sz="2400">
                <a:latin typeface="Times New Roman" pitchFamily="18" charset="0"/>
              </a:rPr>
              <a:t>            И, кроме того, </a:t>
            </a:r>
            <a:r>
              <a:rPr lang="ru-RU" sz="2400">
                <a:solidFill>
                  <a:srgbClr val="E61E31"/>
                </a:solidFill>
                <a:latin typeface="Times New Roman" pitchFamily="18" charset="0"/>
              </a:rPr>
              <a:t>я вас так сильно люблю, пожалуйста, ответьте мне тем же...</a:t>
            </a:r>
          </a:p>
        </p:txBody>
      </p:sp>
      <p:pic>
        <p:nvPicPr>
          <p:cNvPr id="10244" name="Picture 4" descr="AN14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2997200"/>
            <a:ext cx="1619250" cy="386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358124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1507"/>
                                        </p:tgtEl>
                                        <p:attrNameLst>
                                          <p:attrName>style.visibility</p:attrName>
                                        </p:attrNameLst>
                                      </p:cBhvr>
                                      <p:to>
                                        <p:strVal val="visible"/>
                                      </p:to>
                                    </p:set>
                                    <p:anim calcmode="discrete" valueType="clr">
                                      <p:cBhvr override="childStyle">
                                        <p:cTn id="7" dur="80"/>
                                        <p:tgtEl>
                                          <p:spTgt spid="2150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1507"/>
                                        </p:tgtEl>
                                        <p:attrNameLst>
                                          <p:attrName>fillcolor</p:attrName>
                                        </p:attrNameLst>
                                      </p:cBhvr>
                                      <p:tavLst>
                                        <p:tav tm="0">
                                          <p:val>
                                            <p:clrVal>
                                              <a:schemeClr val="accent2"/>
                                            </p:clrVal>
                                          </p:val>
                                        </p:tav>
                                        <p:tav tm="50000">
                                          <p:val>
                                            <p:clrVal>
                                              <a:schemeClr val="hlink"/>
                                            </p:clrVal>
                                          </p:val>
                                        </p:tav>
                                      </p:tavLst>
                                    </p:anim>
                                    <p:set>
                                      <p:cBhvr>
                                        <p:cTn id="9" dur="80"/>
                                        <p:tgtEl>
                                          <p:spTgt spid="2150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a:xfrm>
            <a:off x="304800" y="116632"/>
            <a:ext cx="8686800" cy="1944216"/>
          </a:xfrm>
        </p:spPr>
        <p:txBody>
          <a:bodyPr>
            <a:normAutofit/>
          </a:bodyPr>
          <a:lstStyle/>
          <a:p>
            <a:pPr algn="ctr" fontAlgn="auto">
              <a:spcBef>
                <a:spcPts val="0"/>
              </a:spcBef>
              <a:spcAft>
                <a:spcPts val="0"/>
              </a:spcAft>
              <a:defRPr/>
            </a:pPr>
            <a:r>
              <a:rPr lang="ru-RU" b="1" dirty="0">
                <a:ln w="19050">
                  <a:solidFill>
                    <a:srgbClr val="C00000"/>
                  </a:solidFill>
                  <a:prstDash val="solid"/>
                </a:ln>
                <a:solidFill>
                  <a:srgbClr val="FF0000"/>
                </a:solidFill>
                <a:effectLst>
                  <a:outerShdw blurRad="50000" dist="50800" dir="7500000" algn="tl">
                    <a:srgbClr val="000000">
                      <a:shade val="5000"/>
                      <a:alpha val="35000"/>
                    </a:srgbClr>
                  </a:outerShdw>
                </a:effectLst>
                <a:latin typeface="Comic Sans MS" pitchFamily="66" charset="0"/>
              </a:rPr>
              <a:t>Качества, которые подростки</a:t>
            </a:r>
            <a:br>
              <a:rPr lang="ru-RU" b="1" dirty="0">
                <a:ln w="19050">
                  <a:solidFill>
                    <a:srgbClr val="C00000"/>
                  </a:solidFill>
                  <a:prstDash val="solid"/>
                </a:ln>
                <a:solidFill>
                  <a:srgbClr val="FF0000"/>
                </a:solidFill>
                <a:effectLst>
                  <a:outerShdw blurRad="50000" dist="50800" dir="7500000" algn="tl">
                    <a:srgbClr val="000000">
                      <a:shade val="5000"/>
                      <a:alpha val="35000"/>
                    </a:srgbClr>
                  </a:outerShdw>
                </a:effectLst>
                <a:latin typeface="Comic Sans MS" pitchFamily="66" charset="0"/>
              </a:rPr>
            </a:br>
            <a:r>
              <a:rPr lang="ru-RU" b="1" dirty="0">
                <a:ln w="19050">
                  <a:solidFill>
                    <a:srgbClr val="C00000"/>
                  </a:solidFill>
                  <a:prstDash val="solid"/>
                </a:ln>
                <a:solidFill>
                  <a:srgbClr val="FF0000"/>
                </a:solidFill>
                <a:effectLst>
                  <a:outerShdw blurRad="50000" dist="50800" dir="7500000" algn="tl">
                    <a:srgbClr val="000000">
                      <a:shade val="5000"/>
                      <a:alpha val="35000"/>
                    </a:srgbClr>
                  </a:outerShdw>
                </a:effectLst>
                <a:latin typeface="Comic Sans MS" pitchFamily="66" charset="0"/>
              </a:rPr>
              <a:t>хотели бы видеть в </a:t>
            </a:r>
            <a:br>
              <a:rPr lang="ru-RU" b="1" dirty="0">
                <a:ln w="19050">
                  <a:solidFill>
                    <a:srgbClr val="C00000"/>
                  </a:solidFill>
                  <a:prstDash val="solid"/>
                </a:ln>
                <a:solidFill>
                  <a:srgbClr val="FF0000"/>
                </a:solidFill>
                <a:effectLst>
                  <a:outerShdw blurRad="50000" dist="50800" dir="7500000" algn="tl">
                    <a:srgbClr val="000000">
                      <a:shade val="5000"/>
                      <a:alpha val="35000"/>
                    </a:srgbClr>
                  </a:outerShdw>
                </a:effectLst>
                <a:latin typeface="Comic Sans MS" pitchFamily="66" charset="0"/>
              </a:rPr>
            </a:br>
            <a:r>
              <a:rPr lang="ru-RU" b="1" dirty="0">
                <a:ln w="19050">
                  <a:solidFill>
                    <a:srgbClr val="C00000"/>
                  </a:solidFill>
                  <a:prstDash val="solid"/>
                </a:ln>
                <a:solidFill>
                  <a:srgbClr val="FF0000"/>
                </a:solidFill>
                <a:effectLst>
                  <a:outerShdw blurRad="50000" dist="50800" dir="7500000" algn="tl">
                    <a:srgbClr val="000000">
                      <a:shade val="5000"/>
                      <a:alpha val="35000"/>
                    </a:srgbClr>
                  </a:outerShdw>
                </a:effectLst>
                <a:latin typeface="Comic Sans MS" pitchFamily="66" charset="0"/>
              </a:rPr>
              <a:t>своих родителях</a:t>
            </a:r>
            <a:r>
              <a:rPr lang="ru-RU" b="1" dirty="0" smtClean="0">
                <a:ln w="19050">
                  <a:solidFill>
                    <a:srgbClr val="C00000"/>
                  </a:solidFill>
                  <a:prstDash val="solid"/>
                </a:ln>
                <a:solidFill>
                  <a:srgbClr val="FF0000"/>
                </a:solidFill>
                <a:effectLst>
                  <a:outerShdw blurRad="50000" dist="50800" dir="7500000" algn="tl">
                    <a:srgbClr val="000000">
                      <a:shade val="5000"/>
                      <a:alpha val="35000"/>
                    </a:srgbClr>
                  </a:outerShdw>
                </a:effectLst>
                <a:latin typeface="Comic Sans MS" pitchFamily="66" charset="0"/>
              </a:rPr>
              <a:t>.</a:t>
            </a:r>
            <a:endParaRPr lang="ru-RU" dirty="0" smtClean="0">
              <a:ln w="19050">
                <a:solidFill>
                  <a:srgbClr val="C00000"/>
                </a:solidFill>
                <a:prstDash val="solid"/>
              </a:ln>
              <a:solidFill>
                <a:srgbClr val="FF0000"/>
              </a:solidFill>
            </a:endParaRPr>
          </a:p>
        </p:txBody>
      </p:sp>
      <p:sp>
        <p:nvSpPr>
          <p:cNvPr id="7" name="TextBox 6"/>
          <p:cNvSpPr txBox="1"/>
          <p:nvPr/>
        </p:nvSpPr>
        <p:spPr>
          <a:xfrm>
            <a:off x="342830" y="2270217"/>
            <a:ext cx="3941137" cy="646331"/>
          </a:xfrm>
          <a:prstGeom prst="rect">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fontAlgn="auto">
              <a:spcBef>
                <a:spcPts val="0"/>
              </a:spcBef>
              <a:spcAft>
                <a:spcPts val="0"/>
              </a:spcAft>
              <a:defRPr/>
            </a:pPr>
            <a:r>
              <a:rPr lang="ru-RU" sz="3600" b="1" dirty="0" smtClean="0">
                <a:solidFill>
                  <a:srgbClr val="FF0000"/>
                </a:solidFill>
                <a:latin typeface="Times New Roman" pitchFamily="18" charset="0"/>
                <a:cs typeface="Times New Roman" pitchFamily="18" charset="0"/>
              </a:rPr>
              <a:t>ПОНИМАНИЕ</a:t>
            </a:r>
            <a:endParaRPr lang="ru-RU" sz="3600" b="1" dirty="0">
              <a:solidFill>
                <a:srgbClr val="FF0000"/>
              </a:solidFill>
              <a:latin typeface="Times New Roman" pitchFamily="18" charset="0"/>
              <a:cs typeface="Times New Roman" pitchFamily="18" charset="0"/>
            </a:endParaRPr>
          </a:p>
        </p:txBody>
      </p:sp>
      <p:sp>
        <p:nvSpPr>
          <p:cNvPr id="8" name="TextBox 7"/>
          <p:cNvSpPr txBox="1"/>
          <p:nvPr/>
        </p:nvSpPr>
        <p:spPr>
          <a:xfrm>
            <a:off x="714348" y="3324525"/>
            <a:ext cx="4361708" cy="584775"/>
          </a:xfrm>
          <a:prstGeom prst="rect">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fontAlgn="auto">
              <a:spcBef>
                <a:spcPts val="0"/>
              </a:spcBef>
              <a:spcAft>
                <a:spcPts val="0"/>
              </a:spcAft>
              <a:defRPr/>
            </a:pPr>
            <a:r>
              <a:rPr lang="ru-RU" sz="3200" b="1" dirty="0" smtClean="0">
                <a:solidFill>
                  <a:srgbClr val="0070C0"/>
                </a:solidFill>
                <a:latin typeface="Times New Roman" pitchFamily="18" charset="0"/>
                <a:cs typeface="Times New Roman" pitchFamily="18" charset="0"/>
              </a:rPr>
              <a:t>Совместный досуг</a:t>
            </a:r>
            <a:endParaRPr lang="ru-RU" sz="3200" b="1" dirty="0">
              <a:solidFill>
                <a:srgbClr val="0070C0"/>
              </a:solidFill>
              <a:latin typeface="Times New Roman" pitchFamily="18" charset="0"/>
              <a:cs typeface="Times New Roman" pitchFamily="18" charset="0"/>
            </a:endParaRPr>
          </a:p>
        </p:txBody>
      </p:sp>
      <p:sp>
        <p:nvSpPr>
          <p:cNvPr id="9" name="TextBox 8"/>
          <p:cNvSpPr txBox="1"/>
          <p:nvPr/>
        </p:nvSpPr>
        <p:spPr>
          <a:xfrm>
            <a:off x="4788024" y="2317565"/>
            <a:ext cx="3960440" cy="584775"/>
          </a:xfrm>
          <a:prstGeom prst="rect">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fontAlgn="auto">
              <a:spcBef>
                <a:spcPts val="0"/>
              </a:spcBef>
              <a:spcAft>
                <a:spcPts val="0"/>
              </a:spcAft>
              <a:defRPr/>
            </a:pPr>
            <a:r>
              <a:rPr lang="ru-RU" sz="3200" b="1" dirty="0" smtClean="0">
                <a:solidFill>
                  <a:srgbClr val="7030A0"/>
                </a:solidFill>
                <a:latin typeface="Times New Roman" pitchFamily="18" charset="0"/>
                <a:cs typeface="Times New Roman" pitchFamily="18" charset="0"/>
              </a:rPr>
              <a:t>Доверие</a:t>
            </a:r>
            <a:endParaRPr lang="ru-RU" sz="3200" b="1" dirty="0">
              <a:solidFill>
                <a:srgbClr val="7030A0"/>
              </a:solidFill>
              <a:latin typeface="Times New Roman" pitchFamily="18" charset="0"/>
              <a:cs typeface="Times New Roman" pitchFamily="18" charset="0"/>
            </a:endParaRPr>
          </a:p>
        </p:txBody>
      </p:sp>
      <p:sp>
        <p:nvSpPr>
          <p:cNvPr id="10" name="TextBox 9"/>
          <p:cNvSpPr txBox="1"/>
          <p:nvPr/>
        </p:nvSpPr>
        <p:spPr>
          <a:xfrm>
            <a:off x="5712728" y="3324525"/>
            <a:ext cx="2733454" cy="584775"/>
          </a:xfrm>
          <a:prstGeom prst="rect">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fontAlgn="auto">
              <a:spcBef>
                <a:spcPts val="0"/>
              </a:spcBef>
              <a:spcAft>
                <a:spcPts val="0"/>
              </a:spcAft>
              <a:defRPr/>
            </a:pPr>
            <a:r>
              <a:rPr lang="ru-RU" sz="3200" b="1" dirty="0">
                <a:solidFill>
                  <a:srgbClr val="009900"/>
                </a:solidFill>
                <a:latin typeface="Times New Roman" pitchFamily="18" charset="0"/>
                <a:cs typeface="Times New Roman" pitchFamily="18" charset="0"/>
              </a:rPr>
              <a:t>ДОБРОТА</a:t>
            </a:r>
          </a:p>
        </p:txBody>
      </p:sp>
      <p:sp>
        <p:nvSpPr>
          <p:cNvPr id="11" name="TextBox 10"/>
          <p:cNvSpPr txBox="1"/>
          <p:nvPr/>
        </p:nvSpPr>
        <p:spPr>
          <a:xfrm>
            <a:off x="714348" y="4243101"/>
            <a:ext cx="3065564" cy="584775"/>
          </a:xfrm>
          <a:prstGeom prst="rect">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fontAlgn="auto">
              <a:spcBef>
                <a:spcPts val="0"/>
              </a:spcBef>
              <a:spcAft>
                <a:spcPts val="0"/>
              </a:spcAft>
              <a:defRPr/>
            </a:pPr>
            <a:r>
              <a:rPr lang="ru-RU" sz="3200" b="1" dirty="0" smtClean="0">
                <a:solidFill>
                  <a:srgbClr val="0033CC"/>
                </a:solidFill>
                <a:latin typeface="Times New Roman" pitchFamily="18" charset="0"/>
                <a:cs typeface="Times New Roman" pitchFamily="18" charset="0"/>
              </a:rPr>
              <a:t>Больше заботы</a:t>
            </a:r>
            <a:endParaRPr lang="ru-RU" sz="3200" b="1" dirty="0">
              <a:solidFill>
                <a:srgbClr val="0033CC"/>
              </a:solidFill>
              <a:latin typeface="Times New Roman" pitchFamily="18" charset="0"/>
              <a:cs typeface="Times New Roman" pitchFamily="18" charset="0"/>
            </a:endParaRPr>
          </a:p>
        </p:txBody>
      </p:sp>
      <p:sp>
        <p:nvSpPr>
          <p:cNvPr id="12" name="TextBox 11"/>
          <p:cNvSpPr txBox="1"/>
          <p:nvPr/>
        </p:nvSpPr>
        <p:spPr>
          <a:xfrm>
            <a:off x="342830" y="5357826"/>
            <a:ext cx="3725114" cy="584775"/>
          </a:xfrm>
          <a:prstGeom prst="rect">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fontAlgn="auto">
              <a:spcBef>
                <a:spcPts val="0"/>
              </a:spcBef>
              <a:spcAft>
                <a:spcPts val="0"/>
              </a:spcAft>
              <a:defRPr/>
            </a:pPr>
            <a:r>
              <a:rPr lang="ru-RU" sz="3200" b="1" dirty="0">
                <a:solidFill>
                  <a:srgbClr val="990099"/>
                </a:solidFill>
                <a:latin typeface="Times New Roman" pitchFamily="18" charset="0"/>
                <a:cs typeface="Times New Roman" pitchFamily="18" charset="0"/>
              </a:rPr>
              <a:t>И</a:t>
            </a:r>
            <a:r>
              <a:rPr lang="ru-RU" sz="3200" b="1" dirty="0" smtClean="0">
                <a:solidFill>
                  <a:srgbClr val="990099"/>
                </a:solidFill>
                <a:latin typeface="Times New Roman" pitchFamily="18" charset="0"/>
                <a:cs typeface="Times New Roman" pitchFamily="18" charset="0"/>
              </a:rPr>
              <a:t>скренность</a:t>
            </a:r>
            <a:endParaRPr lang="ru-RU" sz="3200" b="1" dirty="0">
              <a:solidFill>
                <a:srgbClr val="990099"/>
              </a:solidFill>
              <a:latin typeface="Times New Roman" pitchFamily="18" charset="0"/>
              <a:cs typeface="Times New Roman" pitchFamily="18" charset="0"/>
            </a:endParaRPr>
          </a:p>
        </p:txBody>
      </p:sp>
      <p:sp>
        <p:nvSpPr>
          <p:cNvPr id="13" name="TextBox 12"/>
          <p:cNvSpPr txBox="1"/>
          <p:nvPr/>
        </p:nvSpPr>
        <p:spPr>
          <a:xfrm>
            <a:off x="4283968" y="4473933"/>
            <a:ext cx="4608512" cy="584775"/>
          </a:xfrm>
          <a:prstGeom prst="rect">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fontAlgn="auto">
              <a:spcBef>
                <a:spcPts val="0"/>
              </a:spcBef>
              <a:spcAft>
                <a:spcPts val="0"/>
              </a:spcAft>
              <a:defRPr/>
            </a:pPr>
            <a:r>
              <a:rPr lang="ru-RU" sz="3200" b="1" dirty="0">
                <a:solidFill>
                  <a:srgbClr val="339966"/>
                </a:solidFill>
                <a:latin typeface="Times New Roman" pitchFamily="18" charset="0"/>
                <a:cs typeface="Times New Roman" pitchFamily="18" charset="0"/>
              </a:rPr>
              <a:t>С</a:t>
            </a:r>
            <a:r>
              <a:rPr lang="ru-RU" sz="3200" b="1" dirty="0" smtClean="0">
                <a:solidFill>
                  <a:srgbClr val="339966"/>
                </a:solidFill>
                <a:latin typeface="Times New Roman" pitchFamily="18" charset="0"/>
                <a:cs typeface="Times New Roman" pitchFamily="18" charset="0"/>
              </a:rPr>
              <a:t>овременность</a:t>
            </a:r>
            <a:endParaRPr lang="ru-RU" sz="3200" b="1" dirty="0">
              <a:solidFill>
                <a:srgbClr val="339966"/>
              </a:solidFill>
              <a:latin typeface="Times New Roman" pitchFamily="18" charset="0"/>
              <a:cs typeface="Times New Roman" pitchFamily="18" charset="0"/>
            </a:endParaRPr>
          </a:p>
        </p:txBody>
      </p:sp>
      <p:sp>
        <p:nvSpPr>
          <p:cNvPr id="14" name="TextBox 13"/>
          <p:cNvSpPr txBox="1"/>
          <p:nvPr/>
        </p:nvSpPr>
        <p:spPr>
          <a:xfrm>
            <a:off x="4788024" y="5650213"/>
            <a:ext cx="3580274" cy="769441"/>
          </a:xfrm>
          <a:prstGeom prst="rect">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fontAlgn="auto">
              <a:spcBef>
                <a:spcPts val="0"/>
              </a:spcBef>
              <a:spcAft>
                <a:spcPts val="0"/>
              </a:spcAft>
              <a:defRPr/>
            </a:pPr>
            <a:r>
              <a:rPr lang="ru-RU" sz="4400" b="1" dirty="0">
                <a:solidFill>
                  <a:srgbClr val="A50021"/>
                </a:solidFill>
                <a:latin typeface="Times New Roman" pitchFamily="18" charset="0"/>
                <a:cs typeface="Times New Roman" pitchFamily="18" charset="0"/>
              </a:rPr>
              <a:t>ЛЮБОВЬ</a:t>
            </a:r>
          </a:p>
        </p:txBody>
      </p:sp>
    </p:spTree>
    <p:extLst>
      <p:ext uri="{BB962C8B-B14F-4D97-AF65-F5344CB8AC3E}">
        <p14:creationId xmlns:p14="http://schemas.microsoft.com/office/powerpoint/2010/main" val="5736111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7" presetClass="entr" presetSubtype="1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fltVal val="0"/>
                                          </p:val>
                                        </p:tav>
                                        <p:tav tm="100000">
                                          <p:val>
                                            <p:strVal val="#ppt_w"/>
                                          </p:val>
                                        </p:tav>
                                      </p:tavLst>
                                    </p:anim>
                                    <p:anim calcmode="lin" valueType="num">
                                      <p:cBhvr>
                                        <p:cTn id="26"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1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10"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500" fill="hold"/>
                                        <p:tgtEl>
                                          <p:spTgt spid="12"/>
                                        </p:tgtEl>
                                        <p:attrNameLst>
                                          <p:attrName>ppt_w</p:attrName>
                                        </p:attrNameLst>
                                      </p:cBhvr>
                                      <p:tavLst>
                                        <p:tav tm="0">
                                          <p:val>
                                            <p:fltVal val="0"/>
                                          </p:val>
                                        </p:tav>
                                        <p:tav tm="100000">
                                          <p:val>
                                            <p:strVal val="#ppt_w"/>
                                          </p:val>
                                        </p:tav>
                                      </p:tavLst>
                                    </p:anim>
                                    <p:anim calcmode="lin" valueType="num">
                                      <p:cBhvr>
                                        <p:cTn id="38" dur="5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7" presetClass="entr" presetSubtype="1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strVal val="#ppt_h"/>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17" presetClass="entr" presetSubtype="10" fill="hold"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500" fill="hold"/>
                                        <p:tgtEl>
                                          <p:spTgt spid="14"/>
                                        </p:tgtEl>
                                        <p:attrNameLst>
                                          <p:attrName>ppt_w</p:attrName>
                                        </p:attrNameLst>
                                      </p:cBhvr>
                                      <p:tavLst>
                                        <p:tav tm="0">
                                          <p:val>
                                            <p:fltVal val="0"/>
                                          </p:val>
                                        </p:tav>
                                        <p:tav tm="100000">
                                          <p:val>
                                            <p:strVal val="#ppt_w"/>
                                          </p:val>
                                        </p:tav>
                                      </p:tavLst>
                                    </p:anim>
                                    <p:anim calcmode="lin" valueType="num">
                                      <p:cBhvr>
                                        <p:cTn id="50" dur="500" fill="hold"/>
                                        <p:tgtEl>
                                          <p:spTgt spid="1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5013176"/>
            <a:ext cx="8610600" cy="1279674"/>
          </a:xfrm>
        </p:spPr>
        <p:txBody>
          <a:bodyPr>
            <a:noAutofit/>
          </a:bodyPr>
          <a:lstStyle/>
          <a:p>
            <a:pPr algn="ctr"/>
            <a:r>
              <a:rPr lang="ru-RU" sz="60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Спасибо  за  внимание !</a:t>
            </a:r>
            <a:endParaRPr lang="ru-RU" sz="6000" dirty="0"/>
          </a:p>
        </p:txBody>
      </p:sp>
      <p:pic>
        <p:nvPicPr>
          <p:cNvPr id="7" name="Picture 2" descr="C09-19"/>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bwMode="auto">
          <a:xfrm>
            <a:off x="179512" y="188641"/>
            <a:ext cx="4248472"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descr="C09-13"/>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716016" y="188640"/>
            <a:ext cx="4248472"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4672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style.rotation</p:attrName>
                                        </p:attrNameLst>
                                      </p:cBhvr>
                                      <p:tavLst>
                                        <p:tav tm="0">
                                          <p:val>
                                            <p:fltVal val="720"/>
                                          </p:val>
                                        </p:tav>
                                        <p:tav tm="100000">
                                          <p:val>
                                            <p:fltVal val="0"/>
                                          </p:val>
                                        </p:tav>
                                      </p:tavLst>
                                    </p:anim>
                                    <p:anim calcmode="lin" valueType="num">
                                      <p:cBhvr>
                                        <p:cTn id="9" dur="2000" fill="hold"/>
                                        <p:tgtEl>
                                          <p:spTgt spid="7"/>
                                        </p:tgtEl>
                                        <p:attrNameLst>
                                          <p:attrName>ppt_h</p:attrName>
                                        </p:attrNameLst>
                                      </p:cBhvr>
                                      <p:tavLst>
                                        <p:tav tm="0">
                                          <p:val>
                                            <p:fltVal val="0"/>
                                          </p:val>
                                        </p:tav>
                                        <p:tav tm="100000">
                                          <p:val>
                                            <p:strVal val="#ppt_h"/>
                                          </p:val>
                                        </p:tav>
                                      </p:tavLst>
                                    </p:anim>
                                    <p:anim calcmode="lin" valueType="num">
                                      <p:cBhvr>
                                        <p:cTn id="10" dur="2000" fill="hold"/>
                                        <p:tgtEl>
                                          <p:spTgt spid="7"/>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2000"/>
                                        <p:tgtEl>
                                          <p:spTgt spid="9"/>
                                        </p:tgtEl>
                                      </p:cBhvr>
                                    </p:animEffect>
                                    <p:anim calcmode="lin" valueType="num">
                                      <p:cBhvr>
                                        <p:cTn id="16" dur="2000" fill="hold"/>
                                        <p:tgtEl>
                                          <p:spTgt spid="9"/>
                                        </p:tgtEl>
                                        <p:attrNameLst>
                                          <p:attrName>style.rotation</p:attrName>
                                        </p:attrNameLst>
                                      </p:cBhvr>
                                      <p:tavLst>
                                        <p:tav tm="0">
                                          <p:val>
                                            <p:fltVal val="720"/>
                                          </p:val>
                                        </p:tav>
                                        <p:tav tm="100000">
                                          <p:val>
                                            <p:fltVal val="0"/>
                                          </p:val>
                                        </p:tav>
                                      </p:tavLst>
                                    </p:anim>
                                    <p:anim calcmode="lin" valueType="num">
                                      <p:cBhvr>
                                        <p:cTn id="17" dur="2000" fill="hold"/>
                                        <p:tgtEl>
                                          <p:spTgt spid="9"/>
                                        </p:tgtEl>
                                        <p:attrNameLst>
                                          <p:attrName>ppt_h</p:attrName>
                                        </p:attrNameLst>
                                      </p:cBhvr>
                                      <p:tavLst>
                                        <p:tav tm="0">
                                          <p:val>
                                            <p:fltVal val="0"/>
                                          </p:val>
                                        </p:tav>
                                        <p:tav tm="100000">
                                          <p:val>
                                            <p:strVal val="#ppt_h"/>
                                          </p:val>
                                        </p:tav>
                                      </p:tavLst>
                                    </p:anim>
                                    <p:anim calcmode="lin" valueType="num">
                                      <p:cBhvr>
                                        <p:cTn id="18" dur="2000" fill="hold"/>
                                        <p:tgtEl>
                                          <p:spTgt spid="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496944" cy="6381328"/>
          </a:xfrm>
        </p:spPr>
        <p:txBody>
          <a:bodyPr>
            <a:normAutofit/>
          </a:bodyPr>
          <a:lstStyle/>
          <a:p>
            <a:pPr algn="ctr">
              <a:lnSpc>
                <a:spcPct val="200000"/>
              </a:lnSpc>
            </a:pPr>
            <a:r>
              <a:rPr lang="ru-RU" sz="3200" b="1" dirty="0" smtClean="0">
                <a:effectLst/>
                <a:latin typeface="Comic Sans MS" pitchFamily="66" charset="0"/>
                <a:cs typeface="Times New Roman" pitchFamily="18" charset="0"/>
              </a:rPr>
              <a:t>Цель:</a:t>
            </a:r>
            <a:br>
              <a:rPr lang="ru-RU" sz="3200" b="1" dirty="0" smtClean="0">
                <a:effectLst/>
                <a:latin typeface="Comic Sans MS" pitchFamily="66" charset="0"/>
                <a:cs typeface="Times New Roman" pitchFamily="18" charset="0"/>
              </a:rPr>
            </a:br>
            <a:r>
              <a:rPr lang="ru-RU" sz="3200" b="1" dirty="0" smtClean="0">
                <a:solidFill>
                  <a:srgbClr val="A50021"/>
                </a:solidFill>
                <a:effectLst/>
                <a:latin typeface="Comic Sans MS" pitchFamily="66" charset="0"/>
                <a:cs typeface="Times New Roman" pitchFamily="18" charset="0"/>
              </a:rPr>
              <a:t>знакомство </a:t>
            </a:r>
            <a:r>
              <a:rPr lang="ru-RU" sz="3200" b="1" dirty="0">
                <a:solidFill>
                  <a:srgbClr val="A50021"/>
                </a:solidFill>
                <a:effectLst/>
                <a:latin typeface="Comic Sans MS" pitchFamily="66" charset="0"/>
                <a:cs typeface="Times New Roman" pitchFamily="18" charset="0"/>
              </a:rPr>
              <a:t>родителей  с особенностями подросткового возраста; поддержание атмосферы сотрудничества и конструктивного диалога</a:t>
            </a:r>
            <a:r>
              <a:rPr lang="ru-RU" sz="3600" b="1" dirty="0" smtClean="0">
                <a:solidFill>
                  <a:srgbClr val="A50021"/>
                </a:solidFill>
                <a:latin typeface="Comic Sans MS" pitchFamily="66" charset="0"/>
                <a:cs typeface="Times New Roman" pitchFamily="18" charset="0"/>
              </a:rPr>
              <a:t>.</a:t>
            </a:r>
            <a:endParaRPr lang="ru-RU" sz="3600" dirty="0">
              <a:latin typeface="Comic Sans MS" pitchFamily="66" charset="0"/>
            </a:endParaRPr>
          </a:p>
        </p:txBody>
      </p:sp>
    </p:spTree>
    <p:extLst>
      <p:ext uri="{BB962C8B-B14F-4D97-AF65-F5344CB8AC3E}">
        <p14:creationId xmlns:p14="http://schemas.microsoft.com/office/powerpoint/2010/main" val="934898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Повестка родительского собрания</a:t>
            </a:r>
            <a:endParaRPr lang="ru-RU" dirty="0"/>
          </a:p>
        </p:txBody>
      </p:sp>
      <p:sp>
        <p:nvSpPr>
          <p:cNvPr id="3" name="TextBox 2"/>
          <p:cNvSpPr txBox="1"/>
          <p:nvPr/>
        </p:nvSpPr>
        <p:spPr>
          <a:xfrm>
            <a:off x="395536" y="1700808"/>
            <a:ext cx="8568953" cy="5262979"/>
          </a:xfrm>
          <a:prstGeom prst="rect">
            <a:avLst/>
          </a:prstGeom>
          <a:noFill/>
        </p:spPr>
        <p:txBody>
          <a:bodyPr wrap="square" rtlCol="0">
            <a:spAutoFit/>
          </a:bodyPr>
          <a:lstStyle/>
          <a:p>
            <a:pPr marL="342900" indent="-342900">
              <a:buAutoNum type="arabicPeriod"/>
            </a:pPr>
            <a:r>
              <a:rPr lang="ru-RU" sz="2800" dirty="0" smtClean="0"/>
              <a:t>«Первые трудности подросткового возраста»</a:t>
            </a:r>
          </a:p>
          <a:p>
            <a:r>
              <a:rPr lang="ru-RU" sz="2800" dirty="0"/>
              <a:t> </a:t>
            </a:r>
            <a:r>
              <a:rPr lang="ru-RU" sz="2800" dirty="0" smtClean="0"/>
              <a:t>        (общие сведения, анкетирование, работа по группам, анализ результатов, рекомендации классного руководителя, психолога)</a:t>
            </a:r>
          </a:p>
          <a:p>
            <a:endParaRPr lang="ru-RU" sz="2800" dirty="0" smtClean="0"/>
          </a:p>
          <a:p>
            <a:r>
              <a:rPr lang="ru-RU" sz="2800" dirty="0" smtClean="0"/>
              <a:t>2. Предварительная успеваемость за 1 четверть.</a:t>
            </a:r>
          </a:p>
          <a:p>
            <a:endParaRPr lang="ru-RU" sz="2800" dirty="0" smtClean="0"/>
          </a:p>
          <a:p>
            <a:r>
              <a:rPr lang="ru-RU" sz="2800" dirty="0" smtClean="0"/>
              <a:t>3. Проектная деятельность учащихся</a:t>
            </a:r>
          </a:p>
          <a:p>
            <a:endParaRPr lang="ru-RU" sz="2800" dirty="0" smtClean="0"/>
          </a:p>
          <a:p>
            <a:r>
              <a:rPr lang="ru-RU" sz="2800" dirty="0" smtClean="0"/>
              <a:t>4. Организация второй половины дня</a:t>
            </a:r>
          </a:p>
          <a:p>
            <a:endParaRPr lang="ru-RU" sz="2800" dirty="0" smtClean="0"/>
          </a:p>
          <a:p>
            <a:r>
              <a:rPr lang="ru-RU" sz="2800" dirty="0" smtClean="0"/>
              <a:t>5. Разное.</a:t>
            </a:r>
            <a:endParaRPr lang="ru-RU" sz="2800" dirty="0"/>
          </a:p>
        </p:txBody>
      </p:sp>
    </p:spTree>
    <p:extLst>
      <p:ext uri="{BB962C8B-B14F-4D97-AF65-F5344CB8AC3E}">
        <p14:creationId xmlns:p14="http://schemas.microsoft.com/office/powerpoint/2010/main" val="4136449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507288" cy="6453336"/>
          </a:xfrm>
        </p:spPr>
        <p:txBody>
          <a:bodyPr>
            <a:normAutofit/>
          </a:bodyPr>
          <a:lstStyle/>
          <a:p>
            <a:r>
              <a:rPr lang="ru-RU" sz="1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ru-RU" sz="1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ru-RU" sz="1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ru-RU" sz="1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ru-RU" sz="1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ru-RU" sz="1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ru-RU" sz="1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ru-RU" sz="1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ru-RU" sz="1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ru-RU" sz="1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ru-RU"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Первые </a:t>
            </a:r>
            <a:r>
              <a:rPr lang="ru-RU"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трудности </a:t>
            </a:r>
            <a:br>
              <a:rPr lang="ru-RU"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br>
            <a:r>
              <a:rPr lang="ru-RU"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Подросткового </a:t>
            </a:r>
            <a:br>
              <a:rPr lang="ru-RU"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br>
            <a:r>
              <a:rPr lang="ru-RU"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возраста</a:t>
            </a:r>
            <a:r>
              <a:rPr lang="ru-RU" sz="1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 </a:t>
            </a:r>
            <a:br>
              <a:rPr lang="ru-RU" sz="1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br>
            <a:r>
              <a:rPr lang="ru-RU"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
            </a:r>
            <a:br>
              <a:rPr lang="ru-RU"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br>
            <a:r>
              <a:rPr lang="ru-RU" sz="1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t/>
            </a:r>
            <a:br>
              <a:rPr lang="ru-RU" sz="1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itchFamily="66" charset="0"/>
              </a:rPr>
            </a:br>
            <a:endParaRPr lang="ru-RU" sz="2000" dirty="0"/>
          </a:p>
        </p:txBody>
      </p:sp>
    </p:spTree>
    <p:extLst>
      <p:ext uri="{BB962C8B-B14F-4D97-AF65-F5344CB8AC3E}">
        <p14:creationId xmlns:p14="http://schemas.microsoft.com/office/powerpoint/2010/main" val="2916695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6632"/>
            <a:ext cx="8784976" cy="6624736"/>
          </a:xfrm>
        </p:spPr>
        <p:txBody>
          <a:bodyPr>
            <a:normAutofit/>
          </a:bodyPr>
          <a:lstStyle/>
          <a:p>
            <a:pPr>
              <a:lnSpc>
                <a:spcPct val="150000"/>
              </a:lnSpc>
            </a:pPr>
            <a:r>
              <a:rPr lang="ru-RU" sz="2400" b="1" i="1" dirty="0" smtClean="0">
                <a:solidFill>
                  <a:srgbClr val="403152"/>
                </a:solidFill>
                <a:effectLst/>
                <a:latin typeface="Comic Sans MS" pitchFamily="66" charset="0"/>
                <a:cs typeface="Times New Roman" pitchFamily="18" charset="0"/>
              </a:rPr>
              <a:t>			</a:t>
            </a:r>
            <a:r>
              <a:rPr lang="ru-RU" sz="2400" b="1" i="1" u="sng" dirty="0" smtClean="0">
                <a:solidFill>
                  <a:srgbClr val="403152"/>
                </a:solidFill>
                <a:effectLst/>
                <a:latin typeface="Comic Sans MS" pitchFamily="66" charset="0"/>
                <a:cs typeface="Times New Roman" pitchFamily="18" charset="0"/>
              </a:rPr>
              <a:t>Подросток </a:t>
            </a:r>
            <a:r>
              <a:rPr lang="ru-RU" sz="2400" b="1" i="1" dirty="0" smtClean="0">
                <a:solidFill>
                  <a:srgbClr val="403152"/>
                </a:solidFill>
                <a:effectLst/>
                <a:latin typeface="Comic Sans MS" pitchFamily="66" charset="0"/>
                <a:cs typeface="Times New Roman" pitchFamily="18" charset="0"/>
              </a:rPr>
              <a:t>– это</a:t>
            </a:r>
            <a:r>
              <a:rPr lang="ru-RU" sz="2000" i="1" dirty="0" smtClean="0">
                <a:solidFill>
                  <a:srgbClr val="403152"/>
                </a:solidFill>
                <a:effectLst/>
                <a:latin typeface="Comic Sans MS" pitchFamily="66" charset="0"/>
              </a:rPr>
              <a:t/>
            </a:r>
            <a:br>
              <a:rPr lang="ru-RU" sz="2000" i="1" dirty="0" smtClean="0">
                <a:solidFill>
                  <a:srgbClr val="403152"/>
                </a:solidFill>
                <a:effectLst/>
                <a:latin typeface="Comic Sans MS" pitchFamily="66" charset="0"/>
              </a:rPr>
            </a:br>
            <a:r>
              <a:rPr lang="ru-RU" sz="2000" i="1" dirty="0" smtClean="0">
                <a:solidFill>
                  <a:srgbClr val="403152"/>
                </a:solidFill>
                <a:effectLst/>
                <a:latin typeface="Comic Sans MS" pitchFamily="66" charset="0"/>
              </a:rPr>
              <a:t/>
            </a:r>
            <a:br>
              <a:rPr lang="ru-RU" sz="2000" i="1" dirty="0" smtClean="0">
                <a:solidFill>
                  <a:srgbClr val="403152"/>
                </a:solidFill>
                <a:effectLst/>
                <a:latin typeface="Comic Sans MS" pitchFamily="66" charset="0"/>
              </a:rPr>
            </a:br>
            <a:r>
              <a:rPr lang="ru-RU" sz="2000" i="1" dirty="0" smtClean="0">
                <a:solidFill>
                  <a:srgbClr val="403152"/>
                </a:solidFill>
                <a:effectLst/>
                <a:latin typeface="Comic Sans MS" pitchFamily="66" charset="0"/>
              </a:rPr>
              <a:t>- </a:t>
            </a:r>
            <a:r>
              <a:rPr lang="ru-RU" sz="2000" b="1" dirty="0" smtClean="0">
                <a:solidFill>
                  <a:srgbClr val="A50021"/>
                </a:solidFill>
                <a:effectLst/>
                <a:latin typeface="Comic Sans MS" pitchFamily="66" charset="0"/>
                <a:cs typeface="Times New Roman" pitchFamily="18" charset="0"/>
              </a:rPr>
              <a:t>тринадцатилетний </a:t>
            </a:r>
            <a:r>
              <a:rPr lang="ru-RU" sz="2000" b="1" dirty="0">
                <a:solidFill>
                  <a:srgbClr val="A50021"/>
                </a:solidFill>
                <a:effectLst/>
                <a:latin typeface="Comic Sans MS" pitchFamily="66" charset="0"/>
                <a:cs typeface="Times New Roman" pitchFamily="18" charset="0"/>
              </a:rPr>
              <a:t>ребёнок, который ведёт себя по взрослому</a:t>
            </a:r>
            <a:r>
              <a:rPr lang="ru-RU" sz="2000" b="1" dirty="0" smtClean="0">
                <a:solidFill>
                  <a:srgbClr val="A50021"/>
                </a:solidFill>
                <a:effectLst/>
                <a:latin typeface="Comic Sans MS" pitchFamily="66" charset="0"/>
                <a:cs typeface="Times New Roman" pitchFamily="18" charset="0"/>
              </a:rPr>
              <a:t>.</a:t>
            </a:r>
            <a:br>
              <a:rPr lang="ru-RU" sz="2000" b="1" dirty="0" smtClean="0">
                <a:solidFill>
                  <a:srgbClr val="A50021"/>
                </a:solidFill>
                <a:effectLst/>
                <a:latin typeface="Comic Sans MS" pitchFamily="66" charset="0"/>
                <a:cs typeface="Times New Roman" pitchFamily="18" charset="0"/>
              </a:rPr>
            </a:br>
            <a:r>
              <a:rPr lang="ru-RU" sz="2000" b="1" dirty="0" smtClean="0">
                <a:solidFill>
                  <a:srgbClr val="A50021"/>
                </a:solidFill>
                <a:effectLst/>
                <a:latin typeface="Comic Sans MS" pitchFamily="66" charset="0"/>
                <a:cs typeface="Times New Roman" pitchFamily="18" charset="0"/>
              </a:rPr>
              <a:t>- Проблемный, самостоятельный человек</a:t>
            </a:r>
            <a:r>
              <a:rPr lang="ru-RU" sz="2000" b="1" dirty="0">
                <a:solidFill>
                  <a:srgbClr val="A50021"/>
                </a:solidFill>
                <a:effectLst/>
                <a:latin typeface="Comic Sans MS" pitchFamily="66" charset="0"/>
                <a:cs typeface="Times New Roman" pitchFamily="18" charset="0"/>
              </a:rPr>
              <a:t/>
            </a:r>
            <a:br>
              <a:rPr lang="ru-RU" sz="2000" b="1" dirty="0">
                <a:solidFill>
                  <a:srgbClr val="A50021"/>
                </a:solidFill>
                <a:effectLst/>
                <a:latin typeface="Comic Sans MS" pitchFamily="66" charset="0"/>
                <a:cs typeface="Times New Roman" pitchFamily="18" charset="0"/>
              </a:rPr>
            </a:br>
            <a:r>
              <a:rPr lang="ru-RU" sz="2000" b="1" dirty="0" smtClean="0">
                <a:solidFill>
                  <a:srgbClr val="A50021"/>
                </a:solidFill>
                <a:effectLst/>
                <a:latin typeface="Comic Sans MS" pitchFamily="66" charset="0"/>
                <a:cs typeface="Times New Roman" pitchFamily="18" charset="0"/>
              </a:rPr>
              <a:t>- ребёнок</a:t>
            </a:r>
            <a:r>
              <a:rPr lang="ru-RU" sz="2000" b="1" dirty="0">
                <a:solidFill>
                  <a:srgbClr val="A50021"/>
                </a:solidFill>
                <a:effectLst/>
                <a:latin typeface="Comic Sans MS" pitchFamily="66" charset="0"/>
                <a:cs typeface="Times New Roman" pitchFamily="18" charset="0"/>
              </a:rPr>
              <a:t>, плавно переходящий во </a:t>
            </a:r>
            <a:r>
              <a:rPr lang="ru-RU" sz="2000" b="1" dirty="0" smtClean="0">
                <a:solidFill>
                  <a:srgbClr val="A50021"/>
                </a:solidFill>
                <a:effectLst/>
                <a:latin typeface="Comic Sans MS" pitchFamily="66" charset="0"/>
                <a:cs typeface="Times New Roman" pitchFamily="18" charset="0"/>
              </a:rPr>
              <a:t>взрослого</a:t>
            </a:r>
            <a:br>
              <a:rPr lang="ru-RU" sz="2000" b="1" dirty="0" smtClean="0">
                <a:solidFill>
                  <a:srgbClr val="A50021"/>
                </a:solidFill>
                <a:effectLst/>
                <a:latin typeface="Comic Sans MS" pitchFamily="66" charset="0"/>
                <a:cs typeface="Times New Roman" pitchFamily="18" charset="0"/>
              </a:rPr>
            </a:br>
            <a:r>
              <a:rPr lang="ru-RU" sz="2000" b="1" dirty="0">
                <a:solidFill>
                  <a:srgbClr val="A50021"/>
                </a:solidFill>
                <a:effectLst/>
                <a:latin typeface="Comic Sans MS" pitchFamily="66" charset="0"/>
                <a:cs typeface="Times New Roman" pitchFamily="18" charset="0"/>
              </a:rPr>
              <a:t>– ребёнок с переменой </a:t>
            </a:r>
            <a:r>
              <a:rPr lang="ru-RU" sz="2000" b="1" dirty="0" smtClean="0">
                <a:solidFill>
                  <a:srgbClr val="A50021"/>
                </a:solidFill>
                <a:effectLst/>
                <a:latin typeface="Comic Sans MS" pitchFamily="66" charset="0"/>
                <a:cs typeface="Times New Roman" pitchFamily="18" charset="0"/>
              </a:rPr>
              <a:t>настроения</a:t>
            </a:r>
            <a:br>
              <a:rPr lang="ru-RU" sz="2000" b="1" dirty="0" smtClean="0">
                <a:solidFill>
                  <a:srgbClr val="A50021"/>
                </a:solidFill>
                <a:effectLst/>
                <a:latin typeface="Comic Sans MS" pitchFamily="66" charset="0"/>
                <a:cs typeface="Times New Roman" pitchFamily="18" charset="0"/>
              </a:rPr>
            </a:br>
            <a:r>
              <a:rPr lang="ru-RU" sz="2000" b="1" dirty="0" smtClean="0">
                <a:solidFill>
                  <a:srgbClr val="A50021"/>
                </a:solidFill>
                <a:effectLst/>
                <a:latin typeface="Comic Sans MS" pitchFamily="66" charset="0"/>
                <a:cs typeface="Times New Roman" pitchFamily="18" charset="0"/>
              </a:rPr>
              <a:t>- </a:t>
            </a:r>
            <a:r>
              <a:rPr lang="ru-RU" sz="2000" b="1" dirty="0">
                <a:solidFill>
                  <a:srgbClr val="A50021"/>
                </a:solidFill>
                <a:effectLst/>
                <a:latin typeface="Comic Sans MS" pitchFamily="66" charset="0"/>
                <a:cs typeface="Times New Roman" pitchFamily="18" charset="0"/>
              </a:rPr>
              <a:t>перешагнувший черту детства </a:t>
            </a:r>
            <a:r>
              <a:rPr lang="ru-RU" sz="2000" b="1" dirty="0" smtClean="0">
                <a:solidFill>
                  <a:srgbClr val="A50021"/>
                </a:solidFill>
                <a:effectLst/>
                <a:latin typeface="Comic Sans MS" pitchFamily="66" charset="0"/>
                <a:cs typeface="Times New Roman" pitchFamily="18" charset="0"/>
              </a:rPr>
              <a:t/>
            </a:r>
            <a:br>
              <a:rPr lang="ru-RU" sz="2000" b="1" dirty="0" smtClean="0">
                <a:solidFill>
                  <a:srgbClr val="A50021"/>
                </a:solidFill>
                <a:effectLst/>
                <a:latin typeface="Comic Sans MS" pitchFamily="66" charset="0"/>
                <a:cs typeface="Times New Roman" pitchFamily="18" charset="0"/>
              </a:rPr>
            </a:br>
            <a:r>
              <a:rPr lang="ru-RU" sz="2000" b="1" dirty="0" smtClean="0">
                <a:solidFill>
                  <a:srgbClr val="A50021"/>
                </a:solidFill>
                <a:effectLst/>
                <a:latin typeface="Comic Sans MS" pitchFamily="66" charset="0"/>
                <a:cs typeface="Times New Roman" pitchFamily="18" charset="0"/>
              </a:rPr>
              <a:t>- - достаточно взрослый юноша или девушка от 13 до 16 лет; </a:t>
            </a:r>
            <a:br>
              <a:rPr lang="ru-RU" sz="2000" b="1" dirty="0" smtClean="0">
                <a:solidFill>
                  <a:srgbClr val="A50021"/>
                </a:solidFill>
                <a:effectLst/>
                <a:latin typeface="Comic Sans MS" pitchFamily="66" charset="0"/>
                <a:cs typeface="Times New Roman" pitchFamily="18" charset="0"/>
              </a:rPr>
            </a:br>
            <a:r>
              <a:rPr lang="ru-RU" sz="2000" b="1" dirty="0" smtClean="0">
                <a:solidFill>
                  <a:srgbClr val="A50021"/>
                </a:solidFill>
                <a:effectLst/>
                <a:latin typeface="Comic Sans MS" pitchFamily="66" charset="0"/>
                <a:cs typeface="Times New Roman" pitchFamily="18" charset="0"/>
              </a:rPr>
              <a:t>- - человек, мнение которого часто не совпадает с мнением родителей</a:t>
            </a:r>
            <a:r>
              <a:rPr lang="ru-RU" sz="2000" b="1" dirty="0" smtClean="0">
                <a:solidFill>
                  <a:srgbClr val="A50021"/>
                </a:solidFill>
                <a:effectLst/>
                <a:latin typeface="Comic Sans MS" pitchFamily="66" charset="0"/>
                <a:cs typeface="Times New Roman" pitchFamily="18" charset="0"/>
              </a:rPr>
              <a:t>.</a:t>
            </a:r>
            <a:br>
              <a:rPr lang="ru-RU" sz="2000" b="1" dirty="0" smtClean="0">
                <a:solidFill>
                  <a:srgbClr val="A50021"/>
                </a:solidFill>
                <a:effectLst/>
                <a:latin typeface="Comic Sans MS" pitchFamily="66" charset="0"/>
                <a:cs typeface="Times New Roman" pitchFamily="18" charset="0"/>
              </a:rPr>
            </a:br>
            <a:r>
              <a:rPr lang="ru-RU" sz="2000" b="1" dirty="0" smtClean="0">
                <a:solidFill>
                  <a:srgbClr val="A50021"/>
                </a:solidFill>
                <a:effectLst/>
                <a:latin typeface="Comic Sans MS" pitchFamily="66" charset="0"/>
                <a:cs typeface="Times New Roman" pitchFamily="18" charset="0"/>
              </a:rPr>
              <a:t>Это я!</a:t>
            </a:r>
            <a:endParaRPr lang="ru-RU" sz="2000" b="1" dirty="0">
              <a:effectLst/>
              <a:latin typeface="Comic Sans MS" pitchFamily="66" charset="0"/>
            </a:endParaRPr>
          </a:p>
        </p:txBody>
      </p:sp>
    </p:spTree>
    <p:extLst>
      <p:ext uri="{BB962C8B-B14F-4D97-AF65-F5344CB8AC3E}">
        <p14:creationId xmlns:p14="http://schemas.microsoft.com/office/powerpoint/2010/main" val="156011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116632"/>
            <a:ext cx="8686800" cy="1008112"/>
          </a:xfrm>
        </p:spPr>
        <p:txBody>
          <a:bodyPr>
            <a:normAutofit/>
          </a:bodyPr>
          <a:lstStyle/>
          <a:p>
            <a:pPr algn="ctr"/>
            <a:r>
              <a:rPr lang="ru-RU" b="1" dirty="0">
                <a:ln w="19050">
                  <a:solidFill>
                    <a:schemeClr val="tx1"/>
                  </a:solidFill>
                  <a:prstDash val="solid"/>
                </a:ln>
                <a:solidFill>
                  <a:schemeClr val="accent3"/>
                </a:solidFill>
                <a:effectLst>
                  <a:outerShdw blurRad="50000" dist="50800" dir="7500000" algn="tl">
                    <a:srgbClr val="000000">
                      <a:shade val="5000"/>
                      <a:alpha val="35000"/>
                    </a:srgbClr>
                  </a:outerShdw>
                </a:effectLst>
                <a:latin typeface="Comic Sans MS" pitchFamily="66" charset="0"/>
              </a:rPr>
              <a:t>Анкетирование </a:t>
            </a:r>
            <a:r>
              <a:rPr lang="ru-RU" b="1" dirty="0" smtClean="0">
                <a:ln w="19050">
                  <a:solidFill>
                    <a:schemeClr val="tx1"/>
                  </a:solidFill>
                  <a:prstDash val="solid"/>
                </a:ln>
                <a:solidFill>
                  <a:schemeClr val="accent3"/>
                </a:solidFill>
                <a:effectLst>
                  <a:outerShdw blurRad="50000" dist="50800" dir="7500000" algn="tl">
                    <a:srgbClr val="000000">
                      <a:shade val="5000"/>
                      <a:alpha val="35000"/>
                    </a:srgbClr>
                  </a:outerShdw>
                </a:effectLst>
                <a:latin typeface="Comic Sans MS" pitchFamily="66" charset="0"/>
              </a:rPr>
              <a:t>учащихся</a:t>
            </a:r>
            <a:endParaRPr lang="ru-RU" dirty="0">
              <a:latin typeface="Comic Sans MS" pitchFamily="66" charset="0"/>
            </a:endParaRPr>
          </a:p>
        </p:txBody>
      </p:sp>
      <p:sp>
        <p:nvSpPr>
          <p:cNvPr id="3" name="Объект 2"/>
          <p:cNvSpPr>
            <a:spLocks noGrp="1"/>
          </p:cNvSpPr>
          <p:nvPr>
            <p:ph idx="1"/>
          </p:nvPr>
        </p:nvSpPr>
        <p:spPr>
          <a:xfrm>
            <a:off x="0" y="1196752"/>
            <a:ext cx="8991600" cy="5661248"/>
          </a:xfrm>
        </p:spPr>
        <p:txBody>
          <a:bodyPr>
            <a:normAutofit/>
          </a:bodyPr>
          <a:lstStyle/>
          <a:p>
            <a:pPr>
              <a:buFont typeface="Wingdings" pitchFamily="2" charset="2"/>
              <a:buChar char="v"/>
            </a:pPr>
            <a:r>
              <a:rPr lang="ru-RU" sz="2600" dirty="0">
                <a:ln>
                  <a:solidFill>
                    <a:schemeClr val="accent6">
                      <a:lumMod val="50000"/>
                    </a:schemeClr>
                  </a:solidFill>
                </a:ln>
                <a:solidFill>
                  <a:schemeClr val="accent6">
                    <a:lumMod val="50000"/>
                  </a:schemeClr>
                </a:solidFill>
                <a:effectLst/>
                <a:latin typeface="Calibri" pitchFamily="34" charset="0"/>
              </a:rPr>
              <a:t>С кем ты поговоришь в первую очередь, если возникла проблема: с родителями, классным руководителем или с друзьями?</a:t>
            </a:r>
          </a:p>
          <a:p>
            <a:pPr>
              <a:buFont typeface="Wingdings" pitchFamily="2" charset="2"/>
              <a:buChar char="v"/>
            </a:pPr>
            <a:r>
              <a:rPr lang="ru-RU" sz="2600" dirty="0">
                <a:ln>
                  <a:solidFill>
                    <a:schemeClr val="accent6">
                      <a:lumMod val="50000"/>
                    </a:schemeClr>
                  </a:solidFill>
                </a:ln>
                <a:solidFill>
                  <a:schemeClr val="accent6">
                    <a:lumMod val="50000"/>
                  </a:schemeClr>
                </a:solidFill>
                <a:effectLst/>
                <a:latin typeface="Calibri" pitchFamily="34" charset="0"/>
              </a:rPr>
              <a:t>Что ты выберешь: домашнюю работу или общение с друзьями?</a:t>
            </a:r>
          </a:p>
          <a:p>
            <a:pPr>
              <a:buFont typeface="Wingdings" pitchFamily="2" charset="2"/>
              <a:buChar char="v"/>
            </a:pPr>
            <a:r>
              <a:rPr lang="ru-RU" sz="2600" dirty="0">
                <a:ln>
                  <a:solidFill>
                    <a:schemeClr val="accent6">
                      <a:lumMod val="50000"/>
                    </a:schemeClr>
                  </a:solidFill>
                </a:ln>
                <a:solidFill>
                  <a:schemeClr val="accent6">
                    <a:lumMod val="50000"/>
                  </a:schemeClr>
                </a:solidFill>
                <a:effectLst/>
                <a:latin typeface="Calibri" pitchFamily="34" charset="0"/>
              </a:rPr>
              <a:t>Согласишься ли ты с мнением родителей  (даже если ты не согласен) или попытаешься высказать свою точку зрения?</a:t>
            </a:r>
          </a:p>
          <a:p>
            <a:pPr>
              <a:buFont typeface="Wingdings" pitchFamily="2" charset="2"/>
              <a:buChar char="v"/>
            </a:pPr>
            <a:r>
              <a:rPr lang="ru-RU" sz="2600" dirty="0">
                <a:ln>
                  <a:solidFill>
                    <a:schemeClr val="accent6">
                      <a:lumMod val="50000"/>
                    </a:schemeClr>
                  </a:solidFill>
                </a:ln>
                <a:solidFill>
                  <a:schemeClr val="accent6">
                    <a:lumMod val="50000"/>
                  </a:schemeClr>
                </a:solidFill>
                <a:effectLst/>
                <a:latin typeface="Calibri" pitchFamily="34" charset="0"/>
              </a:rPr>
              <a:t>Нравится ли тебе: читать книги, ухаживать за животными, ходить в гости с родителями или послушать музыку, пообщаться с друзьями</a:t>
            </a:r>
            <a:r>
              <a:rPr lang="ru-RU" sz="2600" dirty="0" smtClean="0">
                <a:ln>
                  <a:solidFill>
                    <a:schemeClr val="accent6">
                      <a:lumMod val="50000"/>
                    </a:schemeClr>
                  </a:solidFill>
                </a:ln>
                <a:solidFill>
                  <a:schemeClr val="accent6">
                    <a:lumMod val="50000"/>
                  </a:schemeClr>
                </a:solidFill>
                <a:effectLst/>
                <a:latin typeface="Calibri" pitchFamily="34" charset="0"/>
              </a:rPr>
              <a:t>?</a:t>
            </a:r>
          </a:p>
          <a:p>
            <a:pPr>
              <a:buFont typeface="Wingdings" pitchFamily="2" charset="2"/>
              <a:buChar char="v"/>
            </a:pPr>
            <a:r>
              <a:rPr lang="ru-RU" sz="2600" dirty="0" smtClean="0">
                <a:ln>
                  <a:solidFill>
                    <a:schemeClr val="accent6">
                      <a:lumMod val="50000"/>
                    </a:schemeClr>
                  </a:solidFill>
                </a:ln>
                <a:solidFill>
                  <a:schemeClr val="accent6">
                    <a:lumMod val="50000"/>
                  </a:schemeClr>
                </a:solidFill>
                <a:latin typeface="Calibri" pitchFamily="34" charset="0"/>
              </a:rPr>
              <a:t>Изменения твоей внешности, роста, веса? (</a:t>
            </a:r>
            <a:r>
              <a:rPr lang="ru-RU" sz="2600" dirty="0" smtClean="0">
                <a:ln>
                  <a:solidFill>
                    <a:schemeClr val="accent6">
                      <a:lumMod val="50000"/>
                    </a:schemeClr>
                  </a:solidFill>
                </a:ln>
                <a:solidFill>
                  <a:schemeClr val="accent6">
                    <a:lumMod val="50000"/>
                  </a:schemeClr>
                </a:solidFill>
                <a:effectLst/>
                <a:latin typeface="Calibri" pitchFamily="34" charset="0"/>
              </a:rPr>
              <a:t>А. радуют б. огорчают в. </a:t>
            </a:r>
            <a:r>
              <a:rPr lang="ru-RU" sz="2600" dirty="0" err="1" smtClean="0">
                <a:ln>
                  <a:solidFill>
                    <a:schemeClr val="accent6">
                      <a:lumMod val="50000"/>
                    </a:schemeClr>
                  </a:solidFill>
                </a:ln>
                <a:solidFill>
                  <a:schemeClr val="accent6">
                    <a:lumMod val="50000"/>
                  </a:schemeClr>
                </a:solidFill>
                <a:effectLst/>
                <a:latin typeface="Calibri" pitchFamily="34" charset="0"/>
              </a:rPr>
              <a:t>Раздрожают</a:t>
            </a:r>
            <a:r>
              <a:rPr lang="ru-RU" sz="2600" dirty="0" smtClean="0">
                <a:ln>
                  <a:solidFill>
                    <a:schemeClr val="accent6">
                      <a:lumMod val="50000"/>
                    </a:schemeClr>
                  </a:solidFill>
                </a:ln>
                <a:solidFill>
                  <a:schemeClr val="accent6">
                    <a:lumMod val="50000"/>
                  </a:schemeClr>
                </a:solidFill>
                <a:effectLst/>
                <a:latin typeface="Calibri" pitchFamily="34" charset="0"/>
              </a:rPr>
              <a:t> и злят).</a:t>
            </a:r>
          </a:p>
          <a:p>
            <a:pPr>
              <a:buFont typeface="Wingdings" pitchFamily="2" charset="2"/>
              <a:buChar char="v"/>
            </a:pPr>
            <a:r>
              <a:rPr lang="ru-RU" sz="2600" dirty="0" smtClean="0">
                <a:ln>
                  <a:solidFill>
                    <a:schemeClr val="accent6">
                      <a:lumMod val="50000"/>
                    </a:schemeClr>
                  </a:solidFill>
                </a:ln>
                <a:solidFill>
                  <a:schemeClr val="accent6">
                    <a:lumMod val="50000"/>
                  </a:schemeClr>
                </a:solidFill>
                <a:effectLst/>
                <a:latin typeface="Calibri" pitchFamily="34" charset="0"/>
              </a:rPr>
              <a:t>Если ты в центре внимания, радует ли тебя это?</a:t>
            </a:r>
            <a:endParaRPr lang="ru-RU" sz="2600" dirty="0">
              <a:ln>
                <a:solidFill>
                  <a:schemeClr val="accent6">
                    <a:lumMod val="50000"/>
                  </a:schemeClr>
                </a:solidFill>
              </a:ln>
              <a:solidFill>
                <a:schemeClr val="accent6">
                  <a:lumMod val="50000"/>
                </a:schemeClr>
              </a:solidFill>
              <a:effectLst/>
              <a:latin typeface="Calibri" pitchFamily="34" charset="0"/>
            </a:endParaRPr>
          </a:p>
          <a:p>
            <a:endParaRPr lang="ru-RU" dirty="0"/>
          </a:p>
        </p:txBody>
      </p:sp>
    </p:spTree>
    <p:extLst>
      <p:ext uri="{BB962C8B-B14F-4D97-AF65-F5344CB8AC3E}">
        <p14:creationId xmlns:p14="http://schemas.microsoft.com/office/powerpoint/2010/main" val="2150202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Объект 7"/>
          <p:cNvGraphicFramePr>
            <a:graphicFrameLocks noGrp="1"/>
          </p:cNvGraphicFramePr>
          <p:nvPr>
            <p:ph idx="1"/>
            <p:extLst>
              <p:ext uri="{D42A27DB-BD31-4B8C-83A1-F6EECF244321}">
                <p14:modId xmlns:p14="http://schemas.microsoft.com/office/powerpoint/2010/main" val="620133768"/>
              </p:ext>
            </p:extLst>
          </p:nvPr>
        </p:nvGraphicFramePr>
        <p:xfrm>
          <a:off x="120808" y="692696"/>
          <a:ext cx="9023192" cy="54334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1478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1556792"/>
            <a:ext cx="8784976" cy="4968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Диаграмма 6"/>
          <p:cNvGraphicFramePr/>
          <p:nvPr>
            <p:extLst>
              <p:ext uri="{D42A27DB-BD31-4B8C-83A1-F6EECF244321}">
                <p14:modId xmlns:p14="http://schemas.microsoft.com/office/powerpoint/2010/main" val="2781546828"/>
              </p:ext>
            </p:extLst>
          </p:nvPr>
        </p:nvGraphicFramePr>
        <p:xfrm>
          <a:off x="179512" y="764704"/>
          <a:ext cx="8568952" cy="56166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40330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589</TotalTime>
  <Words>1013</Words>
  <Application>Microsoft Office PowerPoint</Application>
  <PresentationFormat>Экран (4:3)</PresentationFormat>
  <Paragraphs>111</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Трек</vt:lpstr>
      <vt:lpstr>Родительское собрание   Первые трудности  Подросткового  возраста    Классный руководитель 6а класса Н. В. Корогодина   Государственное бюджетное общеобразовательное учреждение Липецкой области «Кадетская школа имени майора милиции Коврижных А.П.»  </vt:lpstr>
      <vt:lpstr>Презентация PowerPoint</vt:lpstr>
      <vt:lpstr>Цель: знакомство родителей  с особенностями подросткового возраста; поддержание атмосферы сотрудничества и конструктивного диалога.</vt:lpstr>
      <vt:lpstr>Повестка родительского собрания</vt:lpstr>
      <vt:lpstr>     Первые трудности  Подросткового  возраста    </vt:lpstr>
      <vt:lpstr>   Подросток – это  - тринадцатилетний ребёнок, который ведёт себя по взрослому. - Проблемный, самостоятельный человек - ребёнок, плавно переходящий во взрослого – ребёнок с переменой настроения - перешагнувший черту детства  - - достаточно взрослый юноша или девушка от 13 до 16 лет;  - - человек, мнение которого часто не совпадает с мнением родителей. Это я!</vt:lpstr>
      <vt:lpstr>Анкетирование учащихся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«Шапка вопросов» по методике А.П.Ершова.</vt:lpstr>
      <vt:lpstr>Презентация PowerPoint</vt:lpstr>
      <vt:lpstr>Презентация PowerPoint</vt:lpstr>
      <vt:lpstr>Анкета  «Хорошие ли вы родители»</vt:lpstr>
      <vt:lpstr>Подсчет результатов</vt:lpstr>
      <vt:lpstr>100-150 очков</vt:lpstr>
      <vt:lpstr>50-99 очков</vt:lpstr>
      <vt:lpstr>0-49 очков</vt:lpstr>
      <vt:lpstr>Тест 2</vt:lpstr>
      <vt:lpstr>Советы классного руководителя</vt:lpstr>
      <vt:lpstr>Рекомендации психолога</vt:lpstr>
      <vt:lpstr>Памятка родителям от шестиклассника      </vt:lpstr>
      <vt:lpstr>Качества, которые подростки хотели бы видеть в  своих родителях.</vt:lpstr>
      <vt:lpstr>Спасибо  за  внимание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Родительское собрание   Первые трудности  Подросткового  возраста    Классный руководитель 6Г класса С.В. Воловикова   Муниципальное общеобразовательное учреждение гимназия № 5 города Волгодонска Ростовской области </dc:title>
  <dc:creator>User</dc:creator>
  <cp:lastModifiedBy>Наталья</cp:lastModifiedBy>
  <cp:revision>44</cp:revision>
  <dcterms:created xsi:type="dcterms:W3CDTF">2013-02-14T19:14:49Z</dcterms:created>
  <dcterms:modified xsi:type="dcterms:W3CDTF">2016-10-16T12:22:10Z</dcterms:modified>
</cp:coreProperties>
</file>